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62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030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015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7"/>
            <a:ext cx="267652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5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7"/>
            <a:ext cx="267652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95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8437" y="336377"/>
            <a:ext cx="2676525" cy="521731"/>
          </a:xfrm>
        </p:spPr>
        <p:txBody>
          <a:bodyPr anchor="ctr">
            <a:normAutofit/>
          </a:bodyPr>
          <a:lstStyle>
            <a:lvl1pPr marL="0" indent="0">
              <a:buNone/>
              <a:defRPr sz="7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89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6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3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1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7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57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9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2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BB8AB-C3FE-434E-9AA9-41695BBEC4D2}" type="datetimeFigureOut">
              <a:rPr lang="ru-RU" smtClean="0"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811E4-2E8A-4656-A8EC-D49ABE5FC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64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6" y="1954927"/>
            <a:ext cx="5191125" cy="4800600"/>
          </a:xfrm>
          <a:prstGeom prst="rect">
            <a:avLst/>
          </a:prstGeom>
          <a:noFill/>
          <a:ln w="38100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226" y="695627"/>
            <a:ext cx="8264096" cy="393185"/>
          </a:xfrm>
        </p:spPr>
        <p:txBody>
          <a:bodyPr>
            <a:normAutofit/>
          </a:bodyPr>
          <a:lstStyle/>
          <a:p>
            <a:pPr defTabSz="456929">
              <a:lnSpc>
                <a:spcPct val="100000"/>
              </a:lnSpc>
              <a:spcBef>
                <a:spcPts val="0"/>
              </a:spcBef>
            </a:pPr>
            <a:r>
              <a:rPr lang="ru-RU" sz="1800" b="1" cap="all" dirty="0" smtClean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Реклама </a:t>
            </a:r>
            <a:r>
              <a:rPr lang="ru-RU" sz="1800" b="1" cap="all" dirty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по предоставлению займов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7035" y="2565403"/>
            <a:ext cx="2101421" cy="388757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2051" name="Picture 3" descr="\\10.110.16.2\opnd\GROUPS\SHARE\Презентация для Роскомнадзора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6" y="3173613"/>
            <a:ext cx="2379163" cy="358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0211" y="2106453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</a:pPr>
            <a:r>
              <a:rPr lang="ru-RU" sz="20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Займы пенсионерам под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52874" y="2208937"/>
            <a:ext cx="1514474" cy="923273"/>
          </a:xfrm>
          <a:prstGeom prst="rect">
            <a:avLst/>
          </a:prstGeom>
        </p:spPr>
        <p:txBody>
          <a:bodyPr wrap="square" lIns="91388" tIns="45692" rIns="91388" bIns="4569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0%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95574" y="3447500"/>
            <a:ext cx="1238250" cy="135310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342705" indent="-342705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</a:rPr>
              <a:t>Без справок</a:t>
            </a:r>
          </a:p>
          <a:p>
            <a:pPr marL="342705" indent="-342705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</a:rPr>
              <a:t>Без поручителей</a:t>
            </a:r>
          </a:p>
          <a:p>
            <a:pPr marL="342705" indent="-342705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</a:rPr>
              <a:t>Одобрение за 24 ч.</a:t>
            </a:r>
          </a:p>
          <a:p>
            <a:pPr marL="342705" indent="-342705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chemeClr val="accent4">
                    <a:lumMod val="50000"/>
                  </a:schemeClr>
                </a:solidFill>
              </a:rPr>
              <a:t>По паспорту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915" y="2569965"/>
            <a:ext cx="2447925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>
              <a:lnSpc>
                <a:spcPct val="90000"/>
              </a:lnSpc>
            </a:pP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8-800-111-22-33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 rot="20503730">
            <a:off x="2311934" y="5321947"/>
            <a:ext cx="1472132" cy="556607"/>
          </a:xfrm>
          <a:prstGeom prst="round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Одобрено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5550" y="6248400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</a:rPr>
              <a:t>Подробности на сайте </a:t>
            </a:r>
            <a:r>
              <a:rPr lang="en-US" sz="1400" dirty="0">
                <a:solidFill>
                  <a:schemeClr val="bg2">
                    <a:lumMod val="10000"/>
                  </a:schemeClr>
                </a:solidFill>
              </a:rPr>
              <a:t>obmanu.ru</a:t>
            </a:r>
            <a:endParaRPr lang="ru-RU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863" y="5118114"/>
            <a:ext cx="744511" cy="1016001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5543550" y="1124744"/>
            <a:ext cx="3429000" cy="563078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just"/>
            <a:r>
              <a:rPr lang="ru-RU" sz="1300" b="1" u="sng" dirty="0">
                <a:solidFill>
                  <a:schemeClr val="bg2">
                    <a:lumMod val="10000"/>
                  </a:schemeClr>
                </a:solidFill>
              </a:rPr>
              <a:t>В данной рекламе допущены следующие нарушения:</a:t>
            </a:r>
          </a:p>
          <a:p>
            <a:pPr marL="285587" indent="-285587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отсутствует название и идентификационные данные организации;</a:t>
            </a:r>
          </a:p>
          <a:p>
            <a:pPr marL="285587" indent="-285587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Отсутствует существенная информация о рекламируемом объекте (местонахождение организации, подробные условия 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предоставления </a:t>
            </a: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займов);</a:t>
            </a:r>
          </a:p>
          <a:p>
            <a:pPr marL="285587" indent="-285587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Неполные сведения о стоимости займа (процентная ставка указана некорректно);</a:t>
            </a:r>
          </a:p>
          <a:p>
            <a:pPr marL="285587" indent="-285587" algn="just">
              <a:buFont typeface="Wingdings" panose="05000000000000000000" pitchFamily="2" charset="2"/>
              <a:buChar char="Ø"/>
            </a:pPr>
            <a:r>
              <a:rPr lang="ru-RU" sz="1300" b="1" dirty="0">
                <a:solidFill>
                  <a:schemeClr val="bg2">
                    <a:lumMod val="10000"/>
                  </a:schemeClr>
                </a:solidFill>
              </a:rPr>
              <a:t>Не указана информация, влияющая на суммы доходов и расходов при заключении сделки (например, условия о комиссии</a:t>
            </a:r>
            <a:r>
              <a:rPr lang="ru-RU" sz="1300" b="1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</a:p>
          <a:p>
            <a:pPr algn="just"/>
            <a:r>
              <a:rPr lang="ru-RU" sz="1200" b="1" dirty="0">
                <a:solidFill>
                  <a:schemeClr val="tx1"/>
                </a:solidFill>
              </a:rPr>
              <a:t>Подобную рекламу, зачастую размещают так называемые «кредитные брокеры» (организации, предоставляющие консультационные услуги по получению займов). Указанные организации не включены в реестры Банка России/ не имеет лицензии Банка России (а значит не имеют права осуществлять финансовую деятельность и размещать рекламу «кредитов» и «займов</a:t>
            </a:r>
            <a:r>
              <a:rPr lang="ru-RU" sz="1200" b="1" dirty="0" smtClean="0">
                <a:solidFill>
                  <a:schemeClr val="tx1"/>
                </a:solidFill>
              </a:rPr>
              <a:t>»).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1972" y="297549"/>
            <a:ext cx="8639175" cy="369275"/>
          </a:xfrm>
          <a:prstGeom prst="rect">
            <a:avLst/>
          </a:prstGeom>
        </p:spPr>
        <p:txBody>
          <a:bodyPr wrap="square" lIns="91388" tIns="45692" rIns="91388" bIns="45692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Пример ненадлежащей рекламы 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№1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020271" y="89001"/>
            <a:ext cx="2090665" cy="3931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6929">
              <a:spcBef>
                <a:spcPts val="0"/>
              </a:spcBef>
            </a:pPr>
            <a:r>
              <a:rPr lang="ru-RU" sz="1800" b="1" cap="all" dirty="0" smtClean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                Приложение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31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57576" y="-70063"/>
            <a:ext cx="5944725" cy="984828"/>
          </a:xfrm>
          <a:prstGeom prst="rect">
            <a:avLst/>
          </a:prstGeom>
        </p:spPr>
        <p:txBody>
          <a:bodyPr wrap="square" lIns="91388" tIns="45692" rIns="91388" bIns="4569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Пример ненадлежащей рекламы </a:t>
            </a:r>
            <a:r>
              <a:rPr lang="ru-RU" sz="2000" b="1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№2</a:t>
            </a:r>
            <a:endParaRPr lang="ru-RU" sz="2000" b="1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2000" b="1" dirty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(по признакам «финансовой пирамиды»)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9" name="Picture 5" descr="\\10.110.16.2\opnd\GROUPS\SHARE\Презентация для Роскомнадзора\2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33800" cy="6858000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46815" y="6210300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8800-111-22-33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9700" y="4673600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мак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23" y="6502400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200" b="1" dirty="0">
                <a:solidFill>
                  <a:schemeClr val="bg2">
                    <a:lumMod val="10000"/>
                  </a:schemeClr>
                </a:solidFill>
              </a:rPr>
              <a:t>ООО ФК МАК ИНН 1234567891</a:t>
            </a:r>
          </a:p>
        </p:txBody>
      </p:sp>
      <p:sp>
        <p:nvSpPr>
          <p:cNvPr id="24" name="Стрелка вниз 4"/>
          <p:cNvSpPr/>
          <p:nvPr/>
        </p:nvSpPr>
        <p:spPr>
          <a:xfrm>
            <a:off x="1" y="1215323"/>
            <a:ext cx="2493959" cy="116827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9568" tIns="99568" rIns="99568" bIns="99568" numCol="1" spcCol="1270" anchor="ctr" anchorCtr="0">
            <a:noAutofit/>
          </a:bodyPr>
          <a:lstStyle/>
          <a:p>
            <a:pPr algn="ctr" defTabSz="62194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39050" y="2942263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cap="none" baseline="0" dirty="0" smtClean="0">
              <a:solidFill>
                <a:schemeClr val="tx2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043510" y="859786"/>
            <a:ext cx="4871891" cy="59093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tlCol="0" anchor="ctr"/>
          <a:lstStyle/>
          <a:p>
            <a:pPr marL="285750" lvl="0" indent="-285750" algn="ctr" defTabSz="778809">
              <a:lnSpc>
                <a:spcPct val="90000"/>
              </a:lnSpc>
              <a:spcBef>
                <a:spcPts val="852"/>
              </a:spcBef>
              <a:buFont typeface="Wingdings" panose="05000000000000000000" pitchFamily="2" charset="2"/>
              <a:buChar char="Ø"/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lvl="0" algn="ctr"/>
            <a:r>
              <a:rPr lang="ru-RU" sz="1400" b="1" dirty="0" smtClean="0"/>
              <a:t>Данная реклама </a:t>
            </a:r>
            <a:r>
              <a:rPr lang="ru-RU" sz="1400" b="1" dirty="0"/>
              <a:t>завуалирована под интервью с директором организации по тематике «как уберечься от финансовых пирамид</a:t>
            </a:r>
            <a:r>
              <a:rPr lang="ru-RU" sz="1400" b="1" dirty="0" smtClean="0"/>
              <a:t>».</a:t>
            </a:r>
          </a:p>
          <a:p>
            <a:pPr lvl="0" algn="ctr"/>
            <a:endParaRPr lang="ru-RU" sz="1400" b="1" u="sng" dirty="0" smtClean="0">
              <a:solidFill>
                <a:srgbClr val="E7E6E6">
                  <a:lumMod val="10000"/>
                </a:srgbClr>
              </a:solidFill>
            </a:endParaRPr>
          </a:p>
          <a:p>
            <a:pPr lvl="0" algn="just"/>
            <a:r>
              <a:rPr lang="ru-RU" sz="1400" b="1" u="sng" dirty="0" smtClean="0">
                <a:solidFill>
                  <a:srgbClr val="E7E6E6">
                    <a:lumMod val="10000"/>
                  </a:srgbClr>
                </a:solidFill>
              </a:rPr>
              <a:t>В рекламе допущены следующие нарушения:</a:t>
            </a:r>
          </a:p>
          <a:p>
            <a:pPr marL="285750" lvl="0" indent="-285750" algn="just" defTabSz="778809">
              <a:lnSpc>
                <a:spcPct val="90000"/>
              </a:lnSpc>
              <a:spcBef>
                <a:spcPts val="852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ООО МАК не включено в </a:t>
            </a:r>
            <a:r>
              <a:rPr lang="ru-RU" sz="1400" b="1" dirty="0" smtClean="0">
                <a:solidFill>
                  <a:prstClr val="black"/>
                </a:solidFill>
              </a:rPr>
              <a:t>реестры </a:t>
            </a:r>
            <a:r>
              <a:rPr lang="ru-RU" sz="1400" b="1" dirty="0">
                <a:solidFill>
                  <a:prstClr val="black"/>
                </a:solidFill>
              </a:rPr>
              <a:t>Банка </a:t>
            </a:r>
            <a:r>
              <a:rPr lang="ru-RU" sz="1400" b="1" dirty="0" smtClean="0">
                <a:solidFill>
                  <a:prstClr val="black"/>
                </a:solidFill>
              </a:rPr>
              <a:t>России (поэтому не имеет права </a:t>
            </a:r>
            <a:r>
              <a:rPr lang="ru-RU" sz="1400" b="1" dirty="0">
                <a:solidFill>
                  <a:prstClr val="black"/>
                </a:solidFill>
              </a:rPr>
              <a:t>осуществлять финансовую деятельность );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marL="285750" lvl="0" indent="-285750" algn="just" defTabSz="778809">
              <a:lnSpc>
                <a:spcPct val="90000"/>
              </a:lnSpc>
              <a:spcBef>
                <a:spcPts val="852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В рекламе отсутствует существенная информация о рекламируемом объекте (не указана информация о процентных ставках по вкладам, доп. комиссиям и др.). Указанное вводит потребителей в заблуждение;</a:t>
            </a:r>
          </a:p>
          <a:p>
            <a:pPr marL="285750" lvl="0" indent="-285750" algn="just" defTabSz="778809">
              <a:lnSpc>
                <a:spcPct val="90000"/>
              </a:lnSpc>
              <a:spcBef>
                <a:spcPts val="852"/>
              </a:spcBef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prstClr val="black"/>
                </a:solidFill>
              </a:rPr>
              <a:t>Реклама </a:t>
            </a:r>
            <a:r>
              <a:rPr lang="ru-RU" sz="1400" b="1" dirty="0">
                <a:solidFill>
                  <a:prstClr val="black"/>
                </a:solidFill>
              </a:rPr>
              <a:t>содержит обещание в будущем высокой доходности вложений, гарантии</a:t>
            </a:r>
            <a:r>
              <a:rPr lang="ru-RU" sz="1400" b="1" dirty="0" smtClean="0">
                <a:solidFill>
                  <a:prstClr val="black"/>
                </a:solidFill>
              </a:rPr>
              <a:t>;</a:t>
            </a:r>
          </a:p>
          <a:p>
            <a:pPr marL="285750" lvl="0" indent="-285750" algn="just" defTabSz="778809">
              <a:lnSpc>
                <a:spcPct val="90000"/>
              </a:lnSpc>
              <a:spcBef>
                <a:spcPts val="852"/>
              </a:spcBef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prstClr val="black"/>
                </a:solidFill>
              </a:rPr>
              <a:t>Содержит некорректные сравнения представляемого финансового продукта с предложениями других </a:t>
            </a:r>
            <a:r>
              <a:rPr lang="ru-RU" sz="1400" b="1" dirty="0" smtClean="0">
                <a:solidFill>
                  <a:prstClr val="black"/>
                </a:solidFill>
              </a:rPr>
              <a:t>организаций.</a:t>
            </a:r>
            <a:endParaRPr lang="ru-RU" sz="1400" b="1" dirty="0">
              <a:solidFill>
                <a:prstClr val="black"/>
              </a:solidFill>
            </a:endParaRPr>
          </a:p>
          <a:p>
            <a:pPr lvl="0" algn="ctr" defTabSz="778809">
              <a:lnSpc>
                <a:spcPct val="90000"/>
              </a:lnSpc>
              <a:spcBef>
                <a:spcPts val="852"/>
              </a:spcBef>
            </a:pPr>
            <a:r>
              <a:rPr lang="ru-RU" sz="1400" b="1" dirty="0" smtClean="0">
                <a:solidFill>
                  <a:prstClr val="black"/>
                </a:solidFill>
              </a:rPr>
              <a:t>  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-1" y="22399"/>
            <a:ext cx="8782648" cy="705708"/>
          </a:xfrm>
        </p:spPr>
        <p:txBody>
          <a:bodyPr>
            <a:normAutofit/>
          </a:bodyPr>
          <a:lstStyle/>
          <a:p>
            <a:pPr lvl="0" algn="ctr" defTabSz="456929">
              <a:lnSpc>
                <a:spcPct val="100000"/>
              </a:lnSpc>
              <a:spcBef>
                <a:spcPts val="0"/>
              </a:spcBef>
            </a:pPr>
            <a:r>
              <a:rPr lang="ru-RU" sz="1800" b="1" dirty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Пример ненадлежащей рекламы </a:t>
            </a:r>
            <a:r>
              <a:rPr lang="ru-RU" sz="1800" b="1" dirty="0" smtClean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№</a:t>
            </a:r>
            <a:r>
              <a:rPr lang="ru-RU" sz="1800" b="1" dirty="0">
                <a:ln w="0">
                  <a:solidFill>
                    <a:srgbClr val="8586C6">
                      <a:lumMod val="75000"/>
                    </a:srgbClr>
                  </a:solidFill>
                </a:ln>
                <a:solidFill>
                  <a:srgbClr val="8586C6">
                    <a:lumMod val="50000"/>
                  </a:srgbClr>
                </a:soli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46" y="814479"/>
            <a:ext cx="4425949" cy="6043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69667" y="911836"/>
            <a:ext cx="32766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КПК «Самый хитрый»</a:t>
            </a:r>
          </a:p>
          <a:p>
            <a:pPr algn="l"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(ИНН 7868768768)</a:t>
            </a:r>
          </a:p>
          <a:p>
            <a:pPr algn="l">
              <a:lnSpc>
                <a:spcPct val="90000"/>
              </a:lnSpc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8(800)999-66-99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89942" y="1521449"/>
            <a:ext cx="2343550" cy="1508049"/>
          </a:xfrm>
          <a:prstGeom prst="rect">
            <a:avLst/>
          </a:prstGeom>
          <a:noFill/>
        </p:spPr>
        <p:txBody>
          <a:bodyPr wrap="none" lIns="91388" tIns="45692" rIns="91388" bIns="45692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55%</a:t>
            </a:r>
          </a:p>
          <a:p>
            <a:pPr algn="ctr"/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Годовых на вклады</a:t>
            </a:r>
          </a:p>
        </p:txBody>
      </p:sp>
      <p:pic>
        <p:nvPicPr>
          <p:cNvPr id="3076" name="Picture 4" descr="\\10.110.16.2\opnd\GROUPS\SHARE\Презентация для Роскомнадзора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66" y="3532257"/>
            <a:ext cx="1978922" cy="303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114800" y="2857500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19841325">
            <a:off x="-12234" y="1323361"/>
            <a:ext cx="1763019" cy="827271"/>
          </a:xfrm>
          <a:prstGeom prst="round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Страхование вкладов</a:t>
            </a:r>
            <a:endParaRPr lang="ru-RU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15" y="5205072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Условия вкладов: на 3 месяца – 28%,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6 месяцев - 40%, 12 месяцев – 55%.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Сумма от 30 до 900 тыс. руб.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Возможность капитализации и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ежемесячной выплаты процентов.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При досрочном расторжении договора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проценты пересчитываются </a:t>
            </a:r>
          </a:p>
          <a:p>
            <a:pPr algn="just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по ставке </a:t>
            </a:r>
            <a:r>
              <a:rPr lang="ru-RU" sz="1100" b="1" dirty="0">
                <a:solidFill>
                  <a:schemeClr val="bg2">
                    <a:lumMod val="10000"/>
                  </a:schemeClr>
                </a:solidFill>
              </a:rPr>
              <a:t>0,1%.</a:t>
            </a:r>
          </a:p>
          <a:p>
            <a:pPr algn="l">
              <a:lnSpc>
                <a:spcPct val="90000"/>
              </a:lnSpc>
            </a:pPr>
            <a:r>
              <a:rPr lang="ru-RU" sz="11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pic>
        <p:nvPicPr>
          <p:cNvPr id="3078" name="Picture 6" descr="\\10.110.16.2\opnd\GROUPS\SHARE\Презентация для Роскомнадзора\Сбербанк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0" t="17858" r="32005" b="13228"/>
          <a:stretch/>
        </p:blipFill>
        <p:spPr bwMode="auto">
          <a:xfrm>
            <a:off x="3233166" y="1736984"/>
            <a:ext cx="1112504" cy="132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\\10.110.16.2\opnd\GROUPS\SHARE\Презентация для Роскомнадзора\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" y="3532257"/>
            <a:ext cx="2360620" cy="120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152581" y="733658"/>
            <a:ext cx="3791397" cy="9791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1. КПК является исключенным из Государственного реестра (не имеет право привлекать денежные средства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).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flipV="1">
            <a:off x="4374704" y="1152557"/>
            <a:ext cx="768349" cy="229923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152581" y="1820665"/>
            <a:ext cx="3800925" cy="9096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2. Обещание высокой доходности по вкладам (значительно превышающая ставки банковских вкладов).  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124453" y="2857500"/>
            <a:ext cx="3819525" cy="113262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3. Отсутствует существенная информация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(не указано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местонахождение организации, сведения о страховщике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</a:rPr>
              <a:t>). 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415" y="4740225"/>
            <a:ext cx="914400" cy="12192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2000" u="sng" dirty="0">
                <a:solidFill>
                  <a:schemeClr val="bg2">
                    <a:lumMod val="10000"/>
                  </a:schemeClr>
                </a:solidFill>
              </a:rPr>
              <a:t>www.lisa-alisa.ru</a:t>
            </a:r>
            <a:endParaRPr lang="ru-RU" sz="2000" u="sng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124453" y="4136249"/>
            <a:ext cx="3819525" cy="15970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accent4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8" tIns="45692" rIns="91388" bIns="45692" spcCol="0" rtlCol="0" anchor="ctr"/>
          <a:lstStyle/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4. Организация использует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узнаваемые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средства индивидуализации, схожие до степени смешения с товарными знаками (знаками обслуживания), исключительные права на которые принадлежат известному Банку.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</a:rPr>
              <a:t> Указанное,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нарушает запрет, установленный 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ст. 14.6 Федерального закона от 26.07.2006 №135-ФЗ </a:t>
            </a:r>
            <a:br>
              <a:rPr lang="ru-RU" sz="12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«О защите конкуренции</a:t>
            </a:r>
            <a:r>
              <a:rPr lang="ru-RU" sz="1200" b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».</a:t>
            </a:r>
            <a:endParaRPr lang="ru-RU" sz="1200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345670" y="2380314"/>
            <a:ext cx="806908" cy="2238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33" idx="1"/>
          </p:cNvCxnSpPr>
          <p:nvPr/>
        </p:nvCxnSpPr>
        <p:spPr>
          <a:xfrm>
            <a:off x="4374704" y="3423812"/>
            <a:ext cx="749749" cy="0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42" idx="1"/>
          </p:cNvCxnSpPr>
          <p:nvPr/>
        </p:nvCxnSpPr>
        <p:spPr>
          <a:xfrm>
            <a:off x="4345220" y="4847529"/>
            <a:ext cx="779233" cy="87224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419</Words>
  <Application>Microsoft Office PowerPoint</Application>
  <PresentationFormat>Экран (4:3)</PresentationFormat>
  <Paragraphs>56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                Реклама по предоставлению займов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Каменева Ирина Владимировна</dc:creator>
  <cp:lastModifiedBy>Каменева Ирина Владимировна</cp:lastModifiedBy>
  <cp:revision>8</cp:revision>
  <dcterms:created xsi:type="dcterms:W3CDTF">2018-12-19T13:09:17Z</dcterms:created>
  <dcterms:modified xsi:type="dcterms:W3CDTF">2018-12-20T09:28:55Z</dcterms:modified>
</cp:coreProperties>
</file>