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unknown"/>
  <Default Extension="jpeg" ContentType="image/jpeg"/>
  <Default Extension="m4a" ContentType="audio/unknown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76" r:id="rId3"/>
    <p:sldId id="368" r:id="rId4"/>
    <p:sldId id="372" r:id="rId5"/>
    <p:sldId id="427" r:id="rId6"/>
    <p:sldId id="426" r:id="rId7"/>
    <p:sldId id="436" r:id="rId8"/>
    <p:sldId id="402" r:id="rId9"/>
    <p:sldId id="414" r:id="rId10"/>
    <p:sldId id="400" r:id="rId11"/>
    <p:sldId id="397" r:id="rId12"/>
    <p:sldId id="437" r:id="rId13"/>
    <p:sldId id="423" r:id="rId14"/>
    <p:sldId id="406" r:id="rId15"/>
    <p:sldId id="438" r:id="rId16"/>
    <p:sldId id="417" r:id="rId17"/>
    <p:sldId id="396" r:id="rId18"/>
    <p:sldId id="432" r:id="rId19"/>
    <p:sldId id="383" r:id="rId20"/>
    <p:sldId id="434" r:id="rId21"/>
    <p:sldId id="381" r:id="rId22"/>
    <p:sldId id="435" r:id="rId23"/>
    <p:sldId id="395" r:id="rId24"/>
    <p:sldId id="409" r:id="rId25"/>
    <p:sldId id="270" r:id="rId26"/>
  </p:sldIdLst>
  <p:sldSz cx="9144000" cy="5143500" type="screen16x9"/>
  <p:notesSz cx="6797675" cy="98742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CCFF"/>
    <a:srgbClr val="0099FF"/>
    <a:srgbClr val="28B2CE"/>
    <a:srgbClr val="00FF00"/>
    <a:srgbClr val="2FC9FF"/>
    <a:srgbClr val="CCCCFF"/>
    <a:srgbClr val="FF5050"/>
    <a:srgbClr val="FF99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1" autoAdjust="0"/>
    <p:restoredTop sz="94660"/>
  </p:normalViewPr>
  <p:slideViewPr>
    <p:cSldViewPr>
      <p:cViewPr varScale="1">
        <p:scale>
          <a:sx n="148" d="100"/>
          <a:sy n="148" d="100"/>
        </p:scale>
        <p:origin x="-56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76D6DB-D93B-4BA4-A6FB-4AD57A965CD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B426AA1-27E0-42BF-BAE7-5317F219F680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000" b="1" dirty="0" smtClean="0">
              <a:solidFill>
                <a:schemeClr val="tx1"/>
              </a:solidFill>
            </a:rPr>
            <a:t>Собственные выходные данные</a:t>
          </a:r>
          <a:endParaRPr lang="ru-RU" sz="1000" b="1" dirty="0">
            <a:solidFill>
              <a:schemeClr val="tx1"/>
            </a:solidFill>
          </a:endParaRPr>
        </a:p>
      </dgm:t>
    </dgm:pt>
    <dgm:pt modelId="{3D332310-B978-482B-AB75-923C328DD89D}" type="parTrans" cxnId="{07A9FBA3-5C74-4846-AFC9-CEDD4A294EBC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3AE52F06-AFE5-4B10-9E99-2418981BBE0D}" type="sibTrans" cxnId="{07A9FBA3-5C74-4846-AFC9-CEDD4A294EBC}">
      <dgm:prSet custT="1"/>
      <dgm:spPr>
        <a:ln w="12700">
          <a:solidFill>
            <a:srgbClr val="002060"/>
          </a:solidFill>
        </a:ln>
      </dgm:spPr>
      <dgm:t>
        <a:bodyPr/>
        <a:lstStyle/>
        <a:p>
          <a:endParaRPr lang="ru-RU" sz="1050">
            <a:solidFill>
              <a:schemeClr val="tx1"/>
            </a:solidFill>
          </a:endParaRPr>
        </a:p>
      </dgm:t>
    </dgm:pt>
    <dgm:pt modelId="{A94A45F0-F87D-4F73-B5AD-59E44F287C10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000" b="1" dirty="0" smtClean="0">
              <a:solidFill>
                <a:schemeClr val="tx1"/>
              </a:solidFill>
            </a:rPr>
            <a:t>Собственный контент</a:t>
          </a:r>
          <a:endParaRPr lang="ru-RU" sz="1000" b="1" dirty="0">
            <a:solidFill>
              <a:schemeClr val="tx1"/>
            </a:solidFill>
          </a:endParaRPr>
        </a:p>
      </dgm:t>
    </dgm:pt>
    <dgm:pt modelId="{0BFCC028-59D2-450F-B870-B27FA1BCD549}" type="parTrans" cxnId="{7957F1F6-1ADB-42AC-83FB-AF778305363F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496C0BA6-B7BD-4452-B85B-FCEA29FC2866}" type="sibTrans" cxnId="{7957F1F6-1ADB-42AC-83FB-AF778305363F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endParaRPr lang="ru-RU" sz="1050">
            <a:solidFill>
              <a:schemeClr val="tx1"/>
            </a:solidFill>
          </a:endParaRPr>
        </a:p>
      </dgm:t>
    </dgm:pt>
    <dgm:pt modelId="{7832569F-EE9B-418C-8362-EFB0F8C6BD3F}">
      <dgm:prSet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000" b="1" dirty="0" smtClean="0">
              <a:solidFill>
                <a:srgbClr val="FF0000"/>
              </a:solidFill>
            </a:rPr>
            <a:t>Выходные данные сетевого партнера</a:t>
          </a:r>
          <a:endParaRPr lang="ru-RU" sz="1000" b="1" dirty="0">
            <a:solidFill>
              <a:srgbClr val="FF0000"/>
            </a:solidFill>
          </a:endParaRPr>
        </a:p>
      </dgm:t>
    </dgm:pt>
    <dgm:pt modelId="{8C9A62AA-2E39-48BC-A3A3-DC83AC0593B4}" type="parTrans" cxnId="{A15B180E-289D-4AB8-BAB1-4ECA27F8999A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F88D6DC1-64AF-4A1C-9515-5003539BAA09}" type="sibTrans" cxnId="{A15B180E-289D-4AB8-BAB1-4ECA27F8999A}">
      <dgm:prSet custT="1"/>
      <dgm:spPr>
        <a:solidFill>
          <a:schemeClr val="accent2">
            <a:lumMod val="40000"/>
            <a:lumOff val="60000"/>
          </a:schemeClr>
        </a:solidFill>
        <a:ln w="12700">
          <a:solidFill>
            <a:srgbClr val="002060"/>
          </a:solidFill>
        </a:ln>
      </dgm:spPr>
      <dgm:t>
        <a:bodyPr/>
        <a:lstStyle/>
        <a:p>
          <a:endParaRPr lang="ru-RU" sz="1050">
            <a:solidFill>
              <a:schemeClr val="tx1"/>
            </a:solidFill>
          </a:endParaRPr>
        </a:p>
      </dgm:t>
    </dgm:pt>
    <dgm:pt modelId="{25D2B449-90B6-4D2D-B2A8-DA6D8906D87C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000" b="1" dirty="0" smtClean="0">
              <a:solidFill>
                <a:schemeClr val="tx1"/>
              </a:solidFill>
            </a:rPr>
            <a:t>Собственные выходные данные</a:t>
          </a:r>
          <a:endParaRPr lang="ru-RU" sz="1000" b="1" dirty="0">
            <a:solidFill>
              <a:schemeClr val="tx1"/>
            </a:solidFill>
          </a:endParaRPr>
        </a:p>
      </dgm:t>
    </dgm:pt>
    <dgm:pt modelId="{95BF4923-9B2E-4998-8A10-B267C554B01B}" type="parTrans" cxnId="{82845868-BB9A-4A1E-A9D2-1CD8C4784AF2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25DBE692-8168-4EFA-8F0C-9AB233F9F4A9}" type="sibTrans" cxnId="{82845868-BB9A-4A1E-A9D2-1CD8C4784AF2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A80C1488-565F-49D2-A56D-AADCD2EEF498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000" b="1" dirty="0" smtClean="0">
              <a:solidFill>
                <a:srgbClr val="FF0000"/>
              </a:solidFill>
            </a:rPr>
            <a:t>Контент сетевого партнера</a:t>
          </a:r>
          <a:endParaRPr lang="ru-RU" sz="1000" b="1" dirty="0">
            <a:solidFill>
              <a:srgbClr val="FF0000"/>
            </a:solidFill>
          </a:endParaRPr>
        </a:p>
      </dgm:t>
    </dgm:pt>
    <dgm:pt modelId="{2C6B03FD-F66D-494D-B924-5E08693CA19A}" type="parTrans" cxnId="{C7FCC515-61D2-4A86-9C52-F7F0B9E5DD30}">
      <dgm:prSet/>
      <dgm:spPr/>
      <dgm:t>
        <a:bodyPr/>
        <a:lstStyle/>
        <a:p>
          <a:endParaRPr lang="ru-RU" sz="2000"/>
        </a:p>
      </dgm:t>
    </dgm:pt>
    <dgm:pt modelId="{9BFF985A-2106-4095-BBAD-F45FFFB759EC}" type="sibTrans" cxnId="{C7FCC515-61D2-4A86-9C52-F7F0B9E5DD30}">
      <dgm:prSet custT="1"/>
      <dgm:spPr>
        <a:solidFill>
          <a:schemeClr val="accent1">
            <a:lumMod val="60000"/>
            <a:lumOff val="40000"/>
          </a:schemeClr>
        </a:solidFill>
        <a:ln w="12700">
          <a:solidFill>
            <a:srgbClr val="002060"/>
          </a:solidFill>
        </a:ln>
      </dgm:spPr>
      <dgm:t>
        <a:bodyPr/>
        <a:lstStyle/>
        <a:p>
          <a:endParaRPr lang="ru-RU" sz="1050"/>
        </a:p>
      </dgm:t>
    </dgm:pt>
    <dgm:pt modelId="{C69AE710-A9FF-48CD-A403-84105EA8377B}" type="pres">
      <dgm:prSet presAssocID="{4B76D6DB-D93B-4BA4-A6FB-4AD57A965CDF}" presName="Name0" presStyleCnt="0">
        <dgm:presLayoutVars>
          <dgm:dir/>
          <dgm:resizeHandles val="exact"/>
        </dgm:presLayoutVars>
      </dgm:prSet>
      <dgm:spPr/>
    </dgm:pt>
    <dgm:pt modelId="{2C0120B4-AC73-4FB1-809E-2AD359D1A67A}" type="pres">
      <dgm:prSet presAssocID="{3B426AA1-27E0-42BF-BAE7-5317F219F68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A693C1-B905-4E69-9836-6A5C690950DD}" type="pres">
      <dgm:prSet presAssocID="{3AE52F06-AFE5-4B10-9E99-2418981BBE0D}" presName="sibTrans" presStyleLbl="sibTrans2D1" presStyleIdx="0" presStyleCnt="4"/>
      <dgm:spPr/>
      <dgm:t>
        <a:bodyPr/>
        <a:lstStyle/>
        <a:p>
          <a:endParaRPr lang="ru-RU"/>
        </a:p>
      </dgm:t>
    </dgm:pt>
    <dgm:pt modelId="{1362244E-D734-4B49-975A-F27AA5F21ABB}" type="pres">
      <dgm:prSet presAssocID="{3AE52F06-AFE5-4B10-9E99-2418981BBE0D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7C15DB7E-8D8C-448E-B4A4-F7A959D244C5}" type="pres">
      <dgm:prSet presAssocID="{A94A45F0-F87D-4F73-B5AD-59E44F287C1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B366CF-FBBA-4B26-8CD2-6B5D2FD78DFE}" type="pres">
      <dgm:prSet presAssocID="{496C0BA6-B7BD-4452-B85B-FCEA29FC2866}" presName="sibTrans" presStyleLbl="sibTrans2D1" presStyleIdx="1" presStyleCnt="4"/>
      <dgm:spPr/>
      <dgm:t>
        <a:bodyPr/>
        <a:lstStyle/>
        <a:p>
          <a:endParaRPr lang="ru-RU"/>
        </a:p>
      </dgm:t>
    </dgm:pt>
    <dgm:pt modelId="{8FF36353-79B7-4E0A-A7FB-B8C93E2DA09D}" type="pres">
      <dgm:prSet presAssocID="{496C0BA6-B7BD-4452-B85B-FCEA29FC2866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DEE2E571-278B-4098-90DA-E14861469C67}" type="pres">
      <dgm:prSet presAssocID="{7832569F-EE9B-418C-8362-EFB0F8C6BD3F}" presName="node" presStyleLbl="node1" presStyleIdx="2" presStyleCnt="5" custScaleX="109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B51214-C3C1-4568-BFE5-999E40348CF8}" type="pres">
      <dgm:prSet presAssocID="{F88D6DC1-64AF-4A1C-9515-5003539BAA09}" presName="sibTrans" presStyleLbl="sibTrans2D1" presStyleIdx="2" presStyleCnt="4"/>
      <dgm:spPr/>
      <dgm:t>
        <a:bodyPr/>
        <a:lstStyle/>
        <a:p>
          <a:endParaRPr lang="ru-RU"/>
        </a:p>
      </dgm:t>
    </dgm:pt>
    <dgm:pt modelId="{0B39CDB6-4850-4262-BC3D-C3D8F894F817}" type="pres">
      <dgm:prSet presAssocID="{F88D6DC1-64AF-4A1C-9515-5003539BAA09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42482832-66BE-4389-9B05-3936D36FF41A}" type="pres">
      <dgm:prSet presAssocID="{A80C1488-565F-49D2-A56D-AADCD2EEF49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6D46EA-7A5C-453A-92DF-7E85C09141C8}" type="pres">
      <dgm:prSet presAssocID="{9BFF985A-2106-4095-BBAD-F45FFFB759EC}" presName="sibTrans" presStyleLbl="sibTrans2D1" presStyleIdx="3" presStyleCnt="4"/>
      <dgm:spPr/>
      <dgm:t>
        <a:bodyPr/>
        <a:lstStyle/>
        <a:p>
          <a:endParaRPr lang="ru-RU"/>
        </a:p>
      </dgm:t>
    </dgm:pt>
    <dgm:pt modelId="{34CC1791-9E00-467F-BEA3-0F3882E50413}" type="pres">
      <dgm:prSet presAssocID="{9BFF985A-2106-4095-BBAD-F45FFFB759EC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97AC1612-C9A0-4C85-BF67-32E0132B06D6}" type="pres">
      <dgm:prSet presAssocID="{25D2B449-90B6-4D2D-B2A8-DA6D8906D87C}" presName="node" presStyleLbl="node1" presStyleIdx="4" presStyleCnt="5" custLinFactNeighborX="1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E5075C-DAD0-4929-B8E9-FC34B69EB7DE}" type="presOf" srcId="{496C0BA6-B7BD-4452-B85B-FCEA29FC2866}" destId="{2FB366CF-FBBA-4B26-8CD2-6B5D2FD78DFE}" srcOrd="0" destOrd="0" presId="urn:microsoft.com/office/officeart/2005/8/layout/process1"/>
    <dgm:cxn modelId="{C9A5D224-2BBB-4C75-9AB4-47CECB0A6869}" type="presOf" srcId="{A80C1488-565F-49D2-A56D-AADCD2EEF498}" destId="{42482832-66BE-4389-9B05-3936D36FF41A}" srcOrd="0" destOrd="0" presId="urn:microsoft.com/office/officeart/2005/8/layout/process1"/>
    <dgm:cxn modelId="{7957F1F6-1ADB-42AC-83FB-AF778305363F}" srcId="{4B76D6DB-D93B-4BA4-A6FB-4AD57A965CDF}" destId="{A94A45F0-F87D-4F73-B5AD-59E44F287C10}" srcOrd="1" destOrd="0" parTransId="{0BFCC028-59D2-450F-B870-B27FA1BCD549}" sibTransId="{496C0BA6-B7BD-4452-B85B-FCEA29FC2866}"/>
    <dgm:cxn modelId="{4860F1A9-D732-49B0-8513-FC1B3BA9F8EA}" type="presOf" srcId="{9BFF985A-2106-4095-BBAD-F45FFFB759EC}" destId="{536D46EA-7A5C-453A-92DF-7E85C09141C8}" srcOrd="0" destOrd="0" presId="urn:microsoft.com/office/officeart/2005/8/layout/process1"/>
    <dgm:cxn modelId="{C73E270F-DBAC-4A65-8DFF-4E8C1A43E8AE}" type="presOf" srcId="{3B426AA1-27E0-42BF-BAE7-5317F219F680}" destId="{2C0120B4-AC73-4FB1-809E-2AD359D1A67A}" srcOrd="0" destOrd="0" presId="urn:microsoft.com/office/officeart/2005/8/layout/process1"/>
    <dgm:cxn modelId="{49D0C3C8-03AB-4BBA-8BF9-280C1F4B36BC}" type="presOf" srcId="{F88D6DC1-64AF-4A1C-9515-5003539BAA09}" destId="{0B39CDB6-4850-4262-BC3D-C3D8F894F817}" srcOrd="1" destOrd="0" presId="urn:microsoft.com/office/officeart/2005/8/layout/process1"/>
    <dgm:cxn modelId="{82845868-BB9A-4A1E-A9D2-1CD8C4784AF2}" srcId="{4B76D6DB-D93B-4BA4-A6FB-4AD57A965CDF}" destId="{25D2B449-90B6-4D2D-B2A8-DA6D8906D87C}" srcOrd="4" destOrd="0" parTransId="{95BF4923-9B2E-4998-8A10-B267C554B01B}" sibTransId="{25DBE692-8168-4EFA-8F0C-9AB233F9F4A9}"/>
    <dgm:cxn modelId="{07A9FBA3-5C74-4846-AFC9-CEDD4A294EBC}" srcId="{4B76D6DB-D93B-4BA4-A6FB-4AD57A965CDF}" destId="{3B426AA1-27E0-42BF-BAE7-5317F219F680}" srcOrd="0" destOrd="0" parTransId="{3D332310-B978-482B-AB75-923C328DD89D}" sibTransId="{3AE52F06-AFE5-4B10-9E99-2418981BBE0D}"/>
    <dgm:cxn modelId="{1D67E0CF-5CDB-40F5-AB92-28876FA2BD75}" type="presOf" srcId="{9BFF985A-2106-4095-BBAD-F45FFFB759EC}" destId="{34CC1791-9E00-467F-BEA3-0F3882E50413}" srcOrd="1" destOrd="0" presId="urn:microsoft.com/office/officeart/2005/8/layout/process1"/>
    <dgm:cxn modelId="{8953FE08-B7B1-4291-97DB-C960A831F831}" type="presOf" srcId="{A94A45F0-F87D-4F73-B5AD-59E44F287C10}" destId="{7C15DB7E-8D8C-448E-B4A4-F7A959D244C5}" srcOrd="0" destOrd="0" presId="urn:microsoft.com/office/officeart/2005/8/layout/process1"/>
    <dgm:cxn modelId="{323C4167-EA3C-48F4-9A44-90A23E0B3F14}" type="presOf" srcId="{3AE52F06-AFE5-4B10-9E99-2418981BBE0D}" destId="{19A693C1-B905-4E69-9836-6A5C690950DD}" srcOrd="0" destOrd="0" presId="urn:microsoft.com/office/officeart/2005/8/layout/process1"/>
    <dgm:cxn modelId="{B991E38A-FFAC-4C49-8AB5-CDF0651209E3}" type="presOf" srcId="{25D2B449-90B6-4D2D-B2A8-DA6D8906D87C}" destId="{97AC1612-C9A0-4C85-BF67-32E0132B06D6}" srcOrd="0" destOrd="0" presId="urn:microsoft.com/office/officeart/2005/8/layout/process1"/>
    <dgm:cxn modelId="{A15B180E-289D-4AB8-BAB1-4ECA27F8999A}" srcId="{4B76D6DB-D93B-4BA4-A6FB-4AD57A965CDF}" destId="{7832569F-EE9B-418C-8362-EFB0F8C6BD3F}" srcOrd="2" destOrd="0" parTransId="{8C9A62AA-2E39-48BC-A3A3-DC83AC0593B4}" sibTransId="{F88D6DC1-64AF-4A1C-9515-5003539BAA09}"/>
    <dgm:cxn modelId="{C7FCC515-61D2-4A86-9C52-F7F0B9E5DD30}" srcId="{4B76D6DB-D93B-4BA4-A6FB-4AD57A965CDF}" destId="{A80C1488-565F-49D2-A56D-AADCD2EEF498}" srcOrd="3" destOrd="0" parTransId="{2C6B03FD-F66D-494D-B924-5E08693CA19A}" sibTransId="{9BFF985A-2106-4095-BBAD-F45FFFB759EC}"/>
    <dgm:cxn modelId="{5C3A71CC-2713-4D8E-A955-C2CB6F580427}" type="presOf" srcId="{4B76D6DB-D93B-4BA4-A6FB-4AD57A965CDF}" destId="{C69AE710-A9FF-48CD-A403-84105EA8377B}" srcOrd="0" destOrd="0" presId="urn:microsoft.com/office/officeart/2005/8/layout/process1"/>
    <dgm:cxn modelId="{0B37C34E-323E-4427-A209-7FC274C71C6B}" type="presOf" srcId="{3AE52F06-AFE5-4B10-9E99-2418981BBE0D}" destId="{1362244E-D734-4B49-975A-F27AA5F21ABB}" srcOrd="1" destOrd="0" presId="urn:microsoft.com/office/officeart/2005/8/layout/process1"/>
    <dgm:cxn modelId="{B4424466-28E4-4409-A621-C17FECE2FEE1}" type="presOf" srcId="{496C0BA6-B7BD-4452-B85B-FCEA29FC2866}" destId="{8FF36353-79B7-4E0A-A7FB-B8C93E2DA09D}" srcOrd="1" destOrd="0" presId="urn:microsoft.com/office/officeart/2005/8/layout/process1"/>
    <dgm:cxn modelId="{56B46D61-E64A-4C5F-9755-670DD77F6A2E}" type="presOf" srcId="{F88D6DC1-64AF-4A1C-9515-5003539BAA09}" destId="{C3B51214-C3C1-4568-BFE5-999E40348CF8}" srcOrd="0" destOrd="0" presId="urn:microsoft.com/office/officeart/2005/8/layout/process1"/>
    <dgm:cxn modelId="{5AC645EB-10DE-4F0E-A92C-959AAA166DAB}" type="presOf" srcId="{7832569F-EE9B-418C-8362-EFB0F8C6BD3F}" destId="{DEE2E571-278B-4098-90DA-E14861469C67}" srcOrd="0" destOrd="0" presId="urn:microsoft.com/office/officeart/2005/8/layout/process1"/>
    <dgm:cxn modelId="{C0AA6B22-A216-4E85-9586-D6AE340565E6}" type="presParOf" srcId="{C69AE710-A9FF-48CD-A403-84105EA8377B}" destId="{2C0120B4-AC73-4FB1-809E-2AD359D1A67A}" srcOrd="0" destOrd="0" presId="urn:microsoft.com/office/officeart/2005/8/layout/process1"/>
    <dgm:cxn modelId="{1B562448-D7C5-4F0F-B1AB-0BA6DAFA16ED}" type="presParOf" srcId="{C69AE710-A9FF-48CD-A403-84105EA8377B}" destId="{19A693C1-B905-4E69-9836-6A5C690950DD}" srcOrd="1" destOrd="0" presId="urn:microsoft.com/office/officeart/2005/8/layout/process1"/>
    <dgm:cxn modelId="{8DEA7C8B-85F9-4F49-BC78-5285B49E79E7}" type="presParOf" srcId="{19A693C1-B905-4E69-9836-6A5C690950DD}" destId="{1362244E-D734-4B49-975A-F27AA5F21ABB}" srcOrd="0" destOrd="0" presId="urn:microsoft.com/office/officeart/2005/8/layout/process1"/>
    <dgm:cxn modelId="{9C917138-E8E2-4699-84B1-90E1A13CB9CB}" type="presParOf" srcId="{C69AE710-A9FF-48CD-A403-84105EA8377B}" destId="{7C15DB7E-8D8C-448E-B4A4-F7A959D244C5}" srcOrd="2" destOrd="0" presId="urn:microsoft.com/office/officeart/2005/8/layout/process1"/>
    <dgm:cxn modelId="{D6343B6F-71E2-4CFE-8511-BE7F5050AF32}" type="presParOf" srcId="{C69AE710-A9FF-48CD-A403-84105EA8377B}" destId="{2FB366CF-FBBA-4B26-8CD2-6B5D2FD78DFE}" srcOrd="3" destOrd="0" presId="urn:microsoft.com/office/officeart/2005/8/layout/process1"/>
    <dgm:cxn modelId="{EB551D30-5744-465A-8F2F-3884C5BFD060}" type="presParOf" srcId="{2FB366CF-FBBA-4B26-8CD2-6B5D2FD78DFE}" destId="{8FF36353-79B7-4E0A-A7FB-B8C93E2DA09D}" srcOrd="0" destOrd="0" presId="urn:microsoft.com/office/officeart/2005/8/layout/process1"/>
    <dgm:cxn modelId="{4B55B9D7-33CC-4678-A2D3-FECEF0A1B3C2}" type="presParOf" srcId="{C69AE710-A9FF-48CD-A403-84105EA8377B}" destId="{DEE2E571-278B-4098-90DA-E14861469C67}" srcOrd="4" destOrd="0" presId="urn:microsoft.com/office/officeart/2005/8/layout/process1"/>
    <dgm:cxn modelId="{4F7D79CF-3705-4801-BCEF-D5D0C2C07B7D}" type="presParOf" srcId="{C69AE710-A9FF-48CD-A403-84105EA8377B}" destId="{C3B51214-C3C1-4568-BFE5-999E40348CF8}" srcOrd="5" destOrd="0" presId="urn:microsoft.com/office/officeart/2005/8/layout/process1"/>
    <dgm:cxn modelId="{08DE837B-7945-45A8-A0A0-9888A7EA28D5}" type="presParOf" srcId="{C3B51214-C3C1-4568-BFE5-999E40348CF8}" destId="{0B39CDB6-4850-4262-BC3D-C3D8F894F817}" srcOrd="0" destOrd="0" presId="urn:microsoft.com/office/officeart/2005/8/layout/process1"/>
    <dgm:cxn modelId="{06BF8263-6F35-4BDD-A0F0-6666787A0060}" type="presParOf" srcId="{C69AE710-A9FF-48CD-A403-84105EA8377B}" destId="{42482832-66BE-4389-9B05-3936D36FF41A}" srcOrd="6" destOrd="0" presId="urn:microsoft.com/office/officeart/2005/8/layout/process1"/>
    <dgm:cxn modelId="{879CD583-2DDB-4F04-AA3B-2DB5F328368B}" type="presParOf" srcId="{C69AE710-A9FF-48CD-A403-84105EA8377B}" destId="{536D46EA-7A5C-453A-92DF-7E85C09141C8}" srcOrd="7" destOrd="0" presId="urn:microsoft.com/office/officeart/2005/8/layout/process1"/>
    <dgm:cxn modelId="{EAF2B76B-AA0C-43DD-9F7A-A8FCDBD09A79}" type="presParOf" srcId="{536D46EA-7A5C-453A-92DF-7E85C09141C8}" destId="{34CC1791-9E00-467F-BEA3-0F3882E50413}" srcOrd="0" destOrd="0" presId="urn:microsoft.com/office/officeart/2005/8/layout/process1"/>
    <dgm:cxn modelId="{6BC800B4-5EBA-49EF-A143-0D35D203F5B9}" type="presParOf" srcId="{C69AE710-A9FF-48CD-A403-84105EA8377B}" destId="{97AC1612-C9A0-4C85-BF67-32E0132B06D6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76D6DB-D93B-4BA4-A6FB-4AD57A965CD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B426AA1-27E0-42BF-BAE7-5317F219F680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000" b="1" dirty="0" smtClean="0">
              <a:solidFill>
                <a:srgbClr val="FF0000"/>
              </a:solidFill>
            </a:rPr>
            <a:t>Собственный контент</a:t>
          </a:r>
          <a:endParaRPr lang="ru-RU" sz="1000" b="1" dirty="0">
            <a:solidFill>
              <a:srgbClr val="FF0000"/>
            </a:solidFill>
          </a:endParaRPr>
        </a:p>
      </dgm:t>
    </dgm:pt>
    <dgm:pt modelId="{3D332310-B978-482B-AB75-923C328DD89D}" type="parTrans" cxnId="{07A9FBA3-5C74-4846-AFC9-CEDD4A294EBC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3AE52F06-AFE5-4B10-9E99-2418981BBE0D}" type="sibTrans" cxnId="{07A9FBA3-5C74-4846-AFC9-CEDD4A294EBC}">
      <dgm:prSet custT="1"/>
      <dgm:spPr>
        <a:ln w="12700">
          <a:solidFill>
            <a:srgbClr val="002060"/>
          </a:solidFill>
        </a:ln>
      </dgm:spPr>
      <dgm:t>
        <a:bodyPr/>
        <a:lstStyle/>
        <a:p>
          <a:r>
            <a:rPr lang="ru-RU" sz="1050" dirty="0" smtClean="0">
              <a:solidFill>
                <a:schemeClr val="tx1"/>
              </a:solidFill>
            </a:rPr>
            <a:t>1</a:t>
          </a:r>
          <a:endParaRPr lang="ru-RU" sz="1050" dirty="0">
            <a:solidFill>
              <a:schemeClr val="tx1"/>
            </a:solidFill>
          </a:endParaRPr>
        </a:p>
      </dgm:t>
    </dgm:pt>
    <dgm:pt modelId="{A94A45F0-F87D-4F73-B5AD-59E44F287C10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000" b="1" dirty="0" smtClean="0">
              <a:solidFill>
                <a:schemeClr val="tx1"/>
              </a:solidFill>
            </a:rPr>
            <a:t>Контент сетевого партнера</a:t>
          </a:r>
          <a:endParaRPr lang="ru-RU" sz="1000" b="1" dirty="0">
            <a:solidFill>
              <a:schemeClr val="tx1"/>
            </a:solidFill>
          </a:endParaRPr>
        </a:p>
      </dgm:t>
    </dgm:pt>
    <dgm:pt modelId="{0BFCC028-59D2-450F-B870-B27FA1BCD549}" type="parTrans" cxnId="{7957F1F6-1ADB-42AC-83FB-AF778305363F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496C0BA6-B7BD-4452-B85B-FCEA29FC2866}" type="sibTrans" cxnId="{7957F1F6-1ADB-42AC-83FB-AF778305363F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050" dirty="0" smtClean="0">
              <a:solidFill>
                <a:schemeClr val="tx1"/>
              </a:solidFill>
            </a:rPr>
            <a:t>2</a:t>
          </a:r>
          <a:endParaRPr lang="ru-RU" sz="1050" dirty="0">
            <a:solidFill>
              <a:schemeClr val="tx1"/>
            </a:solidFill>
          </a:endParaRPr>
        </a:p>
      </dgm:t>
    </dgm:pt>
    <dgm:pt modelId="{7832569F-EE9B-418C-8362-EFB0F8C6BD3F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000" b="1" dirty="0" smtClean="0">
              <a:solidFill>
                <a:srgbClr val="FF0000"/>
              </a:solidFill>
            </a:rPr>
            <a:t>Собственный контент</a:t>
          </a:r>
          <a:endParaRPr lang="ru-RU" sz="1000" b="1" dirty="0">
            <a:solidFill>
              <a:srgbClr val="FF0000"/>
            </a:solidFill>
          </a:endParaRPr>
        </a:p>
      </dgm:t>
    </dgm:pt>
    <dgm:pt modelId="{8C9A62AA-2E39-48BC-A3A3-DC83AC0593B4}" type="parTrans" cxnId="{A15B180E-289D-4AB8-BAB1-4ECA27F8999A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F88D6DC1-64AF-4A1C-9515-5003539BAA09}" type="sibTrans" cxnId="{A15B180E-289D-4AB8-BAB1-4ECA27F8999A}">
      <dgm:prSet custT="1"/>
      <dgm:spPr>
        <a:solidFill>
          <a:schemeClr val="accent2">
            <a:lumMod val="40000"/>
            <a:lumOff val="60000"/>
          </a:schemeClr>
        </a:solidFill>
        <a:ln w="12700">
          <a:solidFill>
            <a:srgbClr val="002060"/>
          </a:solidFill>
        </a:ln>
      </dgm:spPr>
      <dgm:t>
        <a:bodyPr/>
        <a:lstStyle/>
        <a:p>
          <a:r>
            <a:rPr lang="ru-RU" sz="1050" dirty="0" smtClean="0">
              <a:solidFill>
                <a:schemeClr val="tx1"/>
              </a:solidFill>
            </a:rPr>
            <a:t>3</a:t>
          </a:r>
          <a:endParaRPr lang="ru-RU" sz="1050" dirty="0">
            <a:solidFill>
              <a:schemeClr val="tx1"/>
            </a:solidFill>
          </a:endParaRPr>
        </a:p>
      </dgm:t>
    </dgm:pt>
    <dgm:pt modelId="{25D2B449-90B6-4D2D-B2A8-DA6D8906D87C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000" b="1" dirty="0" smtClean="0">
              <a:solidFill>
                <a:schemeClr val="tx1"/>
              </a:solidFill>
            </a:rPr>
            <a:t>Контент сетевого партнера</a:t>
          </a:r>
          <a:endParaRPr lang="ru-RU" sz="1000" b="1" dirty="0">
            <a:solidFill>
              <a:schemeClr val="tx1"/>
            </a:solidFill>
          </a:endParaRPr>
        </a:p>
      </dgm:t>
    </dgm:pt>
    <dgm:pt modelId="{95BF4923-9B2E-4998-8A10-B267C554B01B}" type="parTrans" cxnId="{82845868-BB9A-4A1E-A9D2-1CD8C4784AF2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25DBE692-8168-4EFA-8F0C-9AB233F9F4A9}" type="sibTrans" cxnId="{82845868-BB9A-4A1E-A9D2-1CD8C4784AF2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A80C1488-565F-49D2-A56D-AADCD2EEF498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000" b="1" dirty="0" err="1" smtClean="0">
              <a:solidFill>
                <a:schemeClr val="tx1"/>
              </a:solidFill>
            </a:rPr>
            <a:t>Джингл</a:t>
          </a:r>
          <a:r>
            <a:rPr lang="ru-RU" sz="1000" b="1" dirty="0" smtClean="0">
              <a:solidFill>
                <a:schemeClr val="tx1"/>
              </a:solidFill>
            </a:rPr>
            <a:t> сетевого партнера</a:t>
          </a:r>
          <a:endParaRPr lang="ru-RU" sz="1000" dirty="0"/>
        </a:p>
      </dgm:t>
    </dgm:pt>
    <dgm:pt modelId="{2C6B03FD-F66D-494D-B924-5E08693CA19A}" type="parTrans" cxnId="{C7FCC515-61D2-4A86-9C52-F7F0B9E5DD30}">
      <dgm:prSet/>
      <dgm:spPr/>
      <dgm:t>
        <a:bodyPr/>
        <a:lstStyle/>
        <a:p>
          <a:endParaRPr lang="ru-RU" sz="2000"/>
        </a:p>
      </dgm:t>
    </dgm:pt>
    <dgm:pt modelId="{9BFF985A-2106-4095-BBAD-F45FFFB759EC}" type="sibTrans" cxnId="{C7FCC515-61D2-4A86-9C52-F7F0B9E5DD30}">
      <dgm:prSet custT="1"/>
      <dgm:spPr>
        <a:solidFill>
          <a:schemeClr val="accent1">
            <a:lumMod val="60000"/>
            <a:lumOff val="40000"/>
          </a:schemeClr>
        </a:solidFill>
        <a:ln w="12700">
          <a:solidFill>
            <a:srgbClr val="002060"/>
          </a:solidFill>
        </a:ln>
      </dgm:spPr>
      <dgm:t>
        <a:bodyPr/>
        <a:lstStyle/>
        <a:p>
          <a:endParaRPr lang="ru-RU" sz="1050"/>
        </a:p>
      </dgm:t>
    </dgm:pt>
    <dgm:pt modelId="{C69AE710-A9FF-48CD-A403-84105EA8377B}" type="pres">
      <dgm:prSet presAssocID="{4B76D6DB-D93B-4BA4-A6FB-4AD57A965CDF}" presName="Name0" presStyleCnt="0">
        <dgm:presLayoutVars>
          <dgm:dir/>
          <dgm:resizeHandles val="exact"/>
        </dgm:presLayoutVars>
      </dgm:prSet>
      <dgm:spPr/>
    </dgm:pt>
    <dgm:pt modelId="{2C0120B4-AC73-4FB1-809E-2AD359D1A67A}" type="pres">
      <dgm:prSet presAssocID="{3B426AA1-27E0-42BF-BAE7-5317F219F680}" presName="node" presStyleLbl="node1" presStyleIdx="0" presStyleCnt="5" custLinFactNeighborX="6906" custLinFactNeighborY="54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A693C1-B905-4E69-9836-6A5C690950DD}" type="pres">
      <dgm:prSet presAssocID="{3AE52F06-AFE5-4B10-9E99-2418981BBE0D}" presName="sibTrans" presStyleLbl="sibTrans2D1" presStyleIdx="0" presStyleCnt="4"/>
      <dgm:spPr/>
      <dgm:t>
        <a:bodyPr/>
        <a:lstStyle/>
        <a:p>
          <a:endParaRPr lang="ru-RU"/>
        </a:p>
      </dgm:t>
    </dgm:pt>
    <dgm:pt modelId="{1362244E-D734-4B49-975A-F27AA5F21ABB}" type="pres">
      <dgm:prSet presAssocID="{3AE52F06-AFE5-4B10-9E99-2418981BBE0D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7C15DB7E-8D8C-448E-B4A4-F7A959D244C5}" type="pres">
      <dgm:prSet presAssocID="{A94A45F0-F87D-4F73-B5AD-59E44F287C1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B366CF-FBBA-4B26-8CD2-6B5D2FD78DFE}" type="pres">
      <dgm:prSet presAssocID="{496C0BA6-B7BD-4452-B85B-FCEA29FC2866}" presName="sibTrans" presStyleLbl="sibTrans2D1" presStyleIdx="1" presStyleCnt="4"/>
      <dgm:spPr/>
      <dgm:t>
        <a:bodyPr/>
        <a:lstStyle/>
        <a:p>
          <a:endParaRPr lang="ru-RU"/>
        </a:p>
      </dgm:t>
    </dgm:pt>
    <dgm:pt modelId="{8FF36353-79B7-4E0A-A7FB-B8C93E2DA09D}" type="pres">
      <dgm:prSet presAssocID="{496C0BA6-B7BD-4452-B85B-FCEA29FC2866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DEE2E571-278B-4098-90DA-E14861469C67}" type="pres">
      <dgm:prSet presAssocID="{7832569F-EE9B-418C-8362-EFB0F8C6BD3F}" presName="node" presStyleLbl="node1" presStyleIdx="2" presStyleCnt="5" custScaleX="127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B51214-C3C1-4568-BFE5-999E40348CF8}" type="pres">
      <dgm:prSet presAssocID="{F88D6DC1-64AF-4A1C-9515-5003539BAA09}" presName="sibTrans" presStyleLbl="sibTrans2D1" presStyleIdx="2" presStyleCnt="4"/>
      <dgm:spPr/>
      <dgm:t>
        <a:bodyPr/>
        <a:lstStyle/>
        <a:p>
          <a:endParaRPr lang="ru-RU"/>
        </a:p>
      </dgm:t>
    </dgm:pt>
    <dgm:pt modelId="{0B39CDB6-4850-4262-BC3D-C3D8F894F817}" type="pres">
      <dgm:prSet presAssocID="{F88D6DC1-64AF-4A1C-9515-5003539BAA09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42482832-66BE-4389-9B05-3936D36FF41A}" type="pres">
      <dgm:prSet presAssocID="{A80C1488-565F-49D2-A56D-AADCD2EEF49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6D46EA-7A5C-453A-92DF-7E85C09141C8}" type="pres">
      <dgm:prSet presAssocID="{9BFF985A-2106-4095-BBAD-F45FFFB759EC}" presName="sibTrans" presStyleLbl="sibTrans2D1" presStyleIdx="3" presStyleCnt="4"/>
      <dgm:spPr/>
      <dgm:t>
        <a:bodyPr/>
        <a:lstStyle/>
        <a:p>
          <a:endParaRPr lang="ru-RU"/>
        </a:p>
      </dgm:t>
    </dgm:pt>
    <dgm:pt modelId="{34CC1791-9E00-467F-BEA3-0F3882E50413}" type="pres">
      <dgm:prSet presAssocID="{9BFF985A-2106-4095-BBAD-F45FFFB759EC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97AC1612-C9A0-4C85-BF67-32E0132B06D6}" type="pres">
      <dgm:prSet presAssocID="{25D2B449-90B6-4D2D-B2A8-DA6D8906D87C}" presName="node" presStyleLbl="node1" presStyleIdx="4" presStyleCnt="5" custLinFactNeighborX="1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57F1F6-1ADB-42AC-83FB-AF778305363F}" srcId="{4B76D6DB-D93B-4BA4-A6FB-4AD57A965CDF}" destId="{A94A45F0-F87D-4F73-B5AD-59E44F287C10}" srcOrd="1" destOrd="0" parTransId="{0BFCC028-59D2-450F-B870-B27FA1BCD549}" sibTransId="{496C0BA6-B7BD-4452-B85B-FCEA29FC2866}"/>
    <dgm:cxn modelId="{BFC09CB2-EAC8-458E-8B36-0A02E3A1D276}" type="presOf" srcId="{F88D6DC1-64AF-4A1C-9515-5003539BAA09}" destId="{C3B51214-C3C1-4568-BFE5-999E40348CF8}" srcOrd="0" destOrd="0" presId="urn:microsoft.com/office/officeart/2005/8/layout/process1"/>
    <dgm:cxn modelId="{36EDAE93-FCAF-4ED6-BFB0-0B6EB99429C1}" type="presOf" srcId="{3AE52F06-AFE5-4B10-9E99-2418981BBE0D}" destId="{19A693C1-B905-4E69-9836-6A5C690950DD}" srcOrd="0" destOrd="0" presId="urn:microsoft.com/office/officeart/2005/8/layout/process1"/>
    <dgm:cxn modelId="{FF3B46EE-BCCA-419A-995D-A96117639410}" type="presOf" srcId="{A94A45F0-F87D-4F73-B5AD-59E44F287C10}" destId="{7C15DB7E-8D8C-448E-B4A4-F7A959D244C5}" srcOrd="0" destOrd="0" presId="urn:microsoft.com/office/officeart/2005/8/layout/process1"/>
    <dgm:cxn modelId="{CE043750-F3B2-477A-920E-1040277967EE}" type="presOf" srcId="{9BFF985A-2106-4095-BBAD-F45FFFB759EC}" destId="{34CC1791-9E00-467F-BEA3-0F3882E50413}" srcOrd="1" destOrd="0" presId="urn:microsoft.com/office/officeart/2005/8/layout/process1"/>
    <dgm:cxn modelId="{82845868-BB9A-4A1E-A9D2-1CD8C4784AF2}" srcId="{4B76D6DB-D93B-4BA4-A6FB-4AD57A965CDF}" destId="{25D2B449-90B6-4D2D-B2A8-DA6D8906D87C}" srcOrd="4" destOrd="0" parTransId="{95BF4923-9B2E-4998-8A10-B267C554B01B}" sibTransId="{25DBE692-8168-4EFA-8F0C-9AB233F9F4A9}"/>
    <dgm:cxn modelId="{230409AE-335A-42EA-9861-61360187990F}" type="presOf" srcId="{25D2B449-90B6-4D2D-B2A8-DA6D8906D87C}" destId="{97AC1612-C9A0-4C85-BF67-32E0132B06D6}" srcOrd="0" destOrd="0" presId="urn:microsoft.com/office/officeart/2005/8/layout/process1"/>
    <dgm:cxn modelId="{200AEE70-EBB0-4EE1-AD93-2C9EB251213C}" type="presOf" srcId="{A80C1488-565F-49D2-A56D-AADCD2EEF498}" destId="{42482832-66BE-4389-9B05-3936D36FF41A}" srcOrd="0" destOrd="0" presId="urn:microsoft.com/office/officeart/2005/8/layout/process1"/>
    <dgm:cxn modelId="{07A9FBA3-5C74-4846-AFC9-CEDD4A294EBC}" srcId="{4B76D6DB-D93B-4BA4-A6FB-4AD57A965CDF}" destId="{3B426AA1-27E0-42BF-BAE7-5317F219F680}" srcOrd="0" destOrd="0" parTransId="{3D332310-B978-482B-AB75-923C328DD89D}" sibTransId="{3AE52F06-AFE5-4B10-9E99-2418981BBE0D}"/>
    <dgm:cxn modelId="{F7DF2163-5EC0-46E7-B26C-9F0C718025AD}" type="presOf" srcId="{3AE52F06-AFE5-4B10-9E99-2418981BBE0D}" destId="{1362244E-D734-4B49-975A-F27AA5F21ABB}" srcOrd="1" destOrd="0" presId="urn:microsoft.com/office/officeart/2005/8/layout/process1"/>
    <dgm:cxn modelId="{E9DAC321-B9AF-4ECF-8836-D31126F0286B}" type="presOf" srcId="{496C0BA6-B7BD-4452-B85B-FCEA29FC2866}" destId="{2FB366CF-FBBA-4B26-8CD2-6B5D2FD78DFE}" srcOrd="0" destOrd="0" presId="urn:microsoft.com/office/officeart/2005/8/layout/process1"/>
    <dgm:cxn modelId="{A15B180E-289D-4AB8-BAB1-4ECA27F8999A}" srcId="{4B76D6DB-D93B-4BA4-A6FB-4AD57A965CDF}" destId="{7832569F-EE9B-418C-8362-EFB0F8C6BD3F}" srcOrd="2" destOrd="0" parTransId="{8C9A62AA-2E39-48BC-A3A3-DC83AC0593B4}" sibTransId="{F88D6DC1-64AF-4A1C-9515-5003539BAA09}"/>
    <dgm:cxn modelId="{C7FCC515-61D2-4A86-9C52-F7F0B9E5DD30}" srcId="{4B76D6DB-D93B-4BA4-A6FB-4AD57A965CDF}" destId="{A80C1488-565F-49D2-A56D-AADCD2EEF498}" srcOrd="3" destOrd="0" parTransId="{2C6B03FD-F66D-494D-B924-5E08693CA19A}" sibTransId="{9BFF985A-2106-4095-BBAD-F45FFFB759EC}"/>
    <dgm:cxn modelId="{12954C27-468A-4186-BB6F-5623B17B18FF}" type="presOf" srcId="{4B76D6DB-D93B-4BA4-A6FB-4AD57A965CDF}" destId="{C69AE710-A9FF-48CD-A403-84105EA8377B}" srcOrd="0" destOrd="0" presId="urn:microsoft.com/office/officeart/2005/8/layout/process1"/>
    <dgm:cxn modelId="{EFC7AD52-AB53-4C16-9D46-F976FB754B16}" type="presOf" srcId="{3B426AA1-27E0-42BF-BAE7-5317F219F680}" destId="{2C0120B4-AC73-4FB1-809E-2AD359D1A67A}" srcOrd="0" destOrd="0" presId="urn:microsoft.com/office/officeart/2005/8/layout/process1"/>
    <dgm:cxn modelId="{D5B3F58D-0DE2-4EF4-92F8-48F7BA4D5A69}" type="presOf" srcId="{496C0BA6-B7BD-4452-B85B-FCEA29FC2866}" destId="{8FF36353-79B7-4E0A-A7FB-B8C93E2DA09D}" srcOrd="1" destOrd="0" presId="urn:microsoft.com/office/officeart/2005/8/layout/process1"/>
    <dgm:cxn modelId="{8CEF164C-ADDC-4027-83B1-9A869F62104E}" type="presOf" srcId="{9BFF985A-2106-4095-BBAD-F45FFFB759EC}" destId="{536D46EA-7A5C-453A-92DF-7E85C09141C8}" srcOrd="0" destOrd="0" presId="urn:microsoft.com/office/officeart/2005/8/layout/process1"/>
    <dgm:cxn modelId="{F7619044-77CA-43C5-84B6-DEDC6C23640E}" type="presOf" srcId="{7832569F-EE9B-418C-8362-EFB0F8C6BD3F}" destId="{DEE2E571-278B-4098-90DA-E14861469C67}" srcOrd="0" destOrd="0" presId="urn:microsoft.com/office/officeart/2005/8/layout/process1"/>
    <dgm:cxn modelId="{66DA4DB7-B211-4F43-8E55-1A7EF0422A22}" type="presOf" srcId="{F88D6DC1-64AF-4A1C-9515-5003539BAA09}" destId="{0B39CDB6-4850-4262-BC3D-C3D8F894F817}" srcOrd="1" destOrd="0" presId="urn:microsoft.com/office/officeart/2005/8/layout/process1"/>
    <dgm:cxn modelId="{768FF596-7758-41E3-9EDD-E9DD1FD76BDA}" type="presParOf" srcId="{C69AE710-A9FF-48CD-A403-84105EA8377B}" destId="{2C0120B4-AC73-4FB1-809E-2AD359D1A67A}" srcOrd="0" destOrd="0" presId="urn:microsoft.com/office/officeart/2005/8/layout/process1"/>
    <dgm:cxn modelId="{915C8386-3139-4428-B8B4-A2F251685192}" type="presParOf" srcId="{C69AE710-A9FF-48CD-A403-84105EA8377B}" destId="{19A693C1-B905-4E69-9836-6A5C690950DD}" srcOrd="1" destOrd="0" presId="urn:microsoft.com/office/officeart/2005/8/layout/process1"/>
    <dgm:cxn modelId="{829D1903-7C79-47F9-9C97-DE5E78F111F3}" type="presParOf" srcId="{19A693C1-B905-4E69-9836-6A5C690950DD}" destId="{1362244E-D734-4B49-975A-F27AA5F21ABB}" srcOrd="0" destOrd="0" presId="urn:microsoft.com/office/officeart/2005/8/layout/process1"/>
    <dgm:cxn modelId="{F7C2A7ED-03FA-48D0-A32B-407028EF16E3}" type="presParOf" srcId="{C69AE710-A9FF-48CD-A403-84105EA8377B}" destId="{7C15DB7E-8D8C-448E-B4A4-F7A959D244C5}" srcOrd="2" destOrd="0" presId="urn:microsoft.com/office/officeart/2005/8/layout/process1"/>
    <dgm:cxn modelId="{E8A19056-0405-452B-840A-DF1F26297656}" type="presParOf" srcId="{C69AE710-A9FF-48CD-A403-84105EA8377B}" destId="{2FB366CF-FBBA-4B26-8CD2-6B5D2FD78DFE}" srcOrd="3" destOrd="0" presId="urn:microsoft.com/office/officeart/2005/8/layout/process1"/>
    <dgm:cxn modelId="{44FD9226-3580-4C56-A12B-FC826558F9D6}" type="presParOf" srcId="{2FB366CF-FBBA-4B26-8CD2-6B5D2FD78DFE}" destId="{8FF36353-79B7-4E0A-A7FB-B8C93E2DA09D}" srcOrd="0" destOrd="0" presId="urn:microsoft.com/office/officeart/2005/8/layout/process1"/>
    <dgm:cxn modelId="{B8FFC520-1F31-4D89-BACE-34D45F7D926C}" type="presParOf" srcId="{C69AE710-A9FF-48CD-A403-84105EA8377B}" destId="{DEE2E571-278B-4098-90DA-E14861469C67}" srcOrd="4" destOrd="0" presId="urn:microsoft.com/office/officeart/2005/8/layout/process1"/>
    <dgm:cxn modelId="{5ADF2E10-0A57-433F-94D4-44446E60BF3A}" type="presParOf" srcId="{C69AE710-A9FF-48CD-A403-84105EA8377B}" destId="{C3B51214-C3C1-4568-BFE5-999E40348CF8}" srcOrd="5" destOrd="0" presId="urn:microsoft.com/office/officeart/2005/8/layout/process1"/>
    <dgm:cxn modelId="{C8899807-C145-4649-BFD9-FA1A42A7D96D}" type="presParOf" srcId="{C3B51214-C3C1-4568-BFE5-999E40348CF8}" destId="{0B39CDB6-4850-4262-BC3D-C3D8F894F817}" srcOrd="0" destOrd="0" presId="urn:microsoft.com/office/officeart/2005/8/layout/process1"/>
    <dgm:cxn modelId="{9FD57C85-3123-4AF8-9897-D05A952F576F}" type="presParOf" srcId="{C69AE710-A9FF-48CD-A403-84105EA8377B}" destId="{42482832-66BE-4389-9B05-3936D36FF41A}" srcOrd="6" destOrd="0" presId="urn:microsoft.com/office/officeart/2005/8/layout/process1"/>
    <dgm:cxn modelId="{106148EE-9FA5-42E7-A733-C3656F1861CA}" type="presParOf" srcId="{C69AE710-A9FF-48CD-A403-84105EA8377B}" destId="{536D46EA-7A5C-453A-92DF-7E85C09141C8}" srcOrd="7" destOrd="0" presId="urn:microsoft.com/office/officeart/2005/8/layout/process1"/>
    <dgm:cxn modelId="{4D37229E-F32C-4D9E-847F-2981DF1898FA}" type="presParOf" srcId="{536D46EA-7A5C-453A-92DF-7E85C09141C8}" destId="{34CC1791-9E00-467F-BEA3-0F3882E50413}" srcOrd="0" destOrd="0" presId="urn:microsoft.com/office/officeart/2005/8/layout/process1"/>
    <dgm:cxn modelId="{E5DA6922-A08A-4422-B3C6-D831891F7B6A}" type="presParOf" srcId="{C69AE710-A9FF-48CD-A403-84105EA8377B}" destId="{97AC1612-C9A0-4C85-BF67-32E0132B06D6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120B4-AC73-4FB1-809E-2AD359D1A67A}">
      <dsp:nvSpPr>
        <dsp:cNvPr id="0" name=""/>
        <dsp:cNvSpPr/>
      </dsp:nvSpPr>
      <dsp:spPr>
        <a:xfrm>
          <a:off x="4530" y="0"/>
          <a:ext cx="729703" cy="657017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Собственные выходные данные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23773" y="19243"/>
        <a:ext cx="691217" cy="618531"/>
      </dsp:txXfrm>
    </dsp:sp>
    <dsp:sp modelId="{19A693C1-B905-4E69-9836-6A5C690950DD}">
      <dsp:nvSpPr>
        <dsp:cNvPr id="0" name=""/>
        <dsp:cNvSpPr/>
      </dsp:nvSpPr>
      <dsp:spPr>
        <a:xfrm>
          <a:off x="807204" y="238025"/>
          <a:ext cx="154697" cy="1809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kern="1200">
            <a:solidFill>
              <a:schemeClr val="tx1"/>
            </a:solidFill>
          </a:endParaRPr>
        </a:p>
      </dsp:txBody>
      <dsp:txXfrm>
        <a:off x="807204" y="274218"/>
        <a:ext cx="108288" cy="108580"/>
      </dsp:txXfrm>
    </dsp:sp>
    <dsp:sp modelId="{7C15DB7E-8D8C-448E-B4A4-F7A959D244C5}">
      <dsp:nvSpPr>
        <dsp:cNvPr id="0" name=""/>
        <dsp:cNvSpPr/>
      </dsp:nvSpPr>
      <dsp:spPr>
        <a:xfrm>
          <a:off x="1026115" y="0"/>
          <a:ext cx="729703" cy="657017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Собственный контент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1045358" y="19243"/>
        <a:ext cx="691217" cy="618531"/>
      </dsp:txXfrm>
    </dsp:sp>
    <dsp:sp modelId="{2FB366CF-FBBA-4B26-8CD2-6B5D2FD78DFE}">
      <dsp:nvSpPr>
        <dsp:cNvPr id="0" name=""/>
        <dsp:cNvSpPr/>
      </dsp:nvSpPr>
      <dsp:spPr>
        <a:xfrm>
          <a:off x="1828789" y="238025"/>
          <a:ext cx="154697" cy="1809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kern="1200">
            <a:solidFill>
              <a:schemeClr val="tx1"/>
            </a:solidFill>
          </a:endParaRPr>
        </a:p>
      </dsp:txBody>
      <dsp:txXfrm>
        <a:off x="1828789" y="274218"/>
        <a:ext cx="108288" cy="108580"/>
      </dsp:txXfrm>
    </dsp:sp>
    <dsp:sp modelId="{DEE2E571-278B-4098-90DA-E14861469C67}">
      <dsp:nvSpPr>
        <dsp:cNvPr id="0" name=""/>
        <dsp:cNvSpPr/>
      </dsp:nvSpPr>
      <dsp:spPr>
        <a:xfrm>
          <a:off x="2047701" y="0"/>
          <a:ext cx="801141" cy="65701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FF0000"/>
              </a:solidFill>
            </a:rPr>
            <a:t>Выходные данные сетевого партнера</a:t>
          </a:r>
          <a:endParaRPr lang="ru-RU" sz="1000" b="1" kern="1200" dirty="0">
            <a:solidFill>
              <a:srgbClr val="FF0000"/>
            </a:solidFill>
          </a:endParaRPr>
        </a:p>
      </dsp:txBody>
      <dsp:txXfrm>
        <a:off x="2066944" y="19243"/>
        <a:ext cx="762655" cy="618531"/>
      </dsp:txXfrm>
    </dsp:sp>
    <dsp:sp modelId="{C3B51214-C3C1-4568-BFE5-999E40348CF8}">
      <dsp:nvSpPr>
        <dsp:cNvPr id="0" name=""/>
        <dsp:cNvSpPr/>
      </dsp:nvSpPr>
      <dsp:spPr>
        <a:xfrm>
          <a:off x="2921813" y="238025"/>
          <a:ext cx="154697" cy="1809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 w="12700"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kern="1200">
            <a:solidFill>
              <a:schemeClr val="tx1"/>
            </a:solidFill>
          </a:endParaRPr>
        </a:p>
      </dsp:txBody>
      <dsp:txXfrm>
        <a:off x="2921813" y="274218"/>
        <a:ext cx="108288" cy="108580"/>
      </dsp:txXfrm>
    </dsp:sp>
    <dsp:sp modelId="{42482832-66BE-4389-9B05-3936D36FF41A}">
      <dsp:nvSpPr>
        <dsp:cNvPr id="0" name=""/>
        <dsp:cNvSpPr/>
      </dsp:nvSpPr>
      <dsp:spPr>
        <a:xfrm>
          <a:off x="3140724" y="0"/>
          <a:ext cx="729703" cy="657017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FF0000"/>
              </a:solidFill>
            </a:rPr>
            <a:t>Контент сетевого партнера</a:t>
          </a:r>
          <a:endParaRPr lang="ru-RU" sz="1000" b="1" kern="1200" dirty="0">
            <a:solidFill>
              <a:srgbClr val="FF0000"/>
            </a:solidFill>
          </a:endParaRPr>
        </a:p>
      </dsp:txBody>
      <dsp:txXfrm>
        <a:off x="3159967" y="19243"/>
        <a:ext cx="691217" cy="618531"/>
      </dsp:txXfrm>
    </dsp:sp>
    <dsp:sp modelId="{536D46EA-7A5C-453A-92DF-7E85C09141C8}">
      <dsp:nvSpPr>
        <dsp:cNvPr id="0" name=""/>
        <dsp:cNvSpPr/>
      </dsp:nvSpPr>
      <dsp:spPr>
        <a:xfrm>
          <a:off x="3944531" y="238025"/>
          <a:ext cx="157098" cy="1809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 w="12700"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kern="1200"/>
        </a:p>
      </dsp:txBody>
      <dsp:txXfrm>
        <a:off x="3944531" y="274218"/>
        <a:ext cx="109969" cy="108580"/>
      </dsp:txXfrm>
    </dsp:sp>
    <dsp:sp modelId="{97AC1612-C9A0-4C85-BF67-32E0132B06D6}">
      <dsp:nvSpPr>
        <dsp:cNvPr id="0" name=""/>
        <dsp:cNvSpPr/>
      </dsp:nvSpPr>
      <dsp:spPr>
        <a:xfrm>
          <a:off x="4166840" y="0"/>
          <a:ext cx="729703" cy="657017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Собственные выходные данные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4186083" y="19243"/>
        <a:ext cx="691217" cy="6185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120B4-AC73-4FB1-809E-2AD359D1A67A}">
      <dsp:nvSpPr>
        <dsp:cNvPr id="0" name=""/>
        <dsp:cNvSpPr/>
      </dsp:nvSpPr>
      <dsp:spPr>
        <a:xfrm>
          <a:off x="24402" y="464773"/>
          <a:ext cx="764127" cy="54444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FF0000"/>
              </a:solidFill>
            </a:rPr>
            <a:t>Собственный контент</a:t>
          </a:r>
          <a:endParaRPr lang="ru-RU" sz="1000" b="1" kern="1200" dirty="0">
            <a:solidFill>
              <a:srgbClr val="FF0000"/>
            </a:solidFill>
          </a:endParaRPr>
        </a:p>
      </dsp:txBody>
      <dsp:txXfrm>
        <a:off x="40348" y="480719"/>
        <a:ext cx="732235" cy="512548"/>
      </dsp:txXfrm>
    </dsp:sp>
    <dsp:sp modelId="{19A693C1-B905-4E69-9836-6A5C690950DD}">
      <dsp:nvSpPr>
        <dsp:cNvPr id="0" name=""/>
        <dsp:cNvSpPr/>
      </dsp:nvSpPr>
      <dsp:spPr>
        <a:xfrm rot="21502274">
          <a:off x="859634" y="627210"/>
          <a:ext cx="150868" cy="189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tx1"/>
              </a:solidFill>
            </a:rPr>
            <a:t>1</a:t>
          </a:r>
          <a:endParaRPr lang="ru-RU" sz="1050" kern="1200" dirty="0">
            <a:solidFill>
              <a:schemeClr val="tx1"/>
            </a:solidFill>
          </a:endParaRPr>
        </a:p>
      </dsp:txBody>
      <dsp:txXfrm>
        <a:off x="859643" y="665754"/>
        <a:ext cx="105608" cy="113701"/>
      </dsp:txXfrm>
    </dsp:sp>
    <dsp:sp modelId="{7C15DB7E-8D8C-448E-B4A4-F7A959D244C5}">
      <dsp:nvSpPr>
        <dsp:cNvPr id="0" name=""/>
        <dsp:cNvSpPr/>
      </dsp:nvSpPr>
      <dsp:spPr>
        <a:xfrm>
          <a:off x="1073071" y="434954"/>
          <a:ext cx="764127" cy="54444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Контент сетевого партнера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1089017" y="450900"/>
        <a:ext cx="732235" cy="512548"/>
      </dsp:txXfrm>
    </dsp:sp>
    <dsp:sp modelId="{2FB366CF-FBBA-4B26-8CD2-6B5D2FD78DFE}">
      <dsp:nvSpPr>
        <dsp:cNvPr id="0" name=""/>
        <dsp:cNvSpPr/>
      </dsp:nvSpPr>
      <dsp:spPr>
        <a:xfrm>
          <a:off x="1913611" y="612422"/>
          <a:ext cx="161994" cy="189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tx1"/>
              </a:solidFill>
            </a:rPr>
            <a:t>2</a:t>
          </a:r>
          <a:endParaRPr lang="ru-RU" sz="1050" kern="1200" dirty="0">
            <a:solidFill>
              <a:schemeClr val="tx1"/>
            </a:solidFill>
          </a:endParaRPr>
        </a:p>
      </dsp:txBody>
      <dsp:txXfrm>
        <a:off x="1913611" y="650323"/>
        <a:ext cx="113396" cy="113701"/>
      </dsp:txXfrm>
    </dsp:sp>
    <dsp:sp modelId="{DEE2E571-278B-4098-90DA-E14861469C67}">
      <dsp:nvSpPr>
        <dsp:cNvPr id="0" name=""/>
        <dsp:cNvSpPr/>
      </dsp:nvSpPr>
      <dsp:spPr>
        <a:xfrm>
          <a:off x="2142849" y="434954"/>
          <a:ext cx="970884" cy="54444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FF0000"/>
              </a:solidFill>
            </a:rPr>
            <a:t>Собственный контент</a:t>
          </a:r>
          <a:endParaRPr lang="ru-RU" sz="1000" b="1" kern="1200" dirty="0">
            <a:solidFill>
              <a:srgbClr val="FF0000"/>
            </a:solidFill>
          </a:endParaRPr>
        </a:p>
      </dsp:txBody>
      <dsp:txXfrm>
        <a:off x="2158795" y="450900"/>
        <a:ext cx="938992" cy="512548"/>
      </dsp:txXfrm>
    </dsp:sp>
    <dsp:sp modelId="{C3B51214-C3C1-4568-BFE5-999E40348CF8}">
      <dsp:nvSpPr>
        <dsp:cNvPr id="0" name=""/>
        <dsp:cNvSpPr/>
      </dsp:nvSpPr>
      <dsp:spPr>
        <a:xfrm>
          <a:off x="3190147" y="612422"/>
          <a:ext cx="161994" cy="189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 w="12700"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tx1"/>
              </a:solidFill>
            </a:rPr>
            <a:t>3</a:t>
          </a:r>
          <a:endParaRPr lang="ru-RU" sz="1050" kern="1200" dirty="0">
            <a:solidFill>
              <a:schemeClr val="tx1"/>
            </a:solidFill>
          </a:endParaRPr>
        </a:p>
      </dsp:txBody>
      <dsp:txXfrm>
        <a:off x="3190147" y="650323"/>
        <a:ext cx="113396" cy="113701"/>
      </dsp:txXfrm>
    </dsp:sp>
    <dsp:sp modelId="{42482832-66BE-4389-9B05-3936D36FF41A}">
      <dsp:nvSpPr>
        <dsp:cNvPr id="0" name=""/>
        <dsp:cNvSpPr/>
      </dsp:nvSpPr>
      <dsp:spPr>
        <a:xfrm>
          <a:off x="3419385" y="434954"/>
          <a:ext cx="764127" cy="54444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err="1" smtClean="0">
              <a:solidFill>
                <a:schemeClr val="tx1"/>
              </a:solidFill>
            </a:rPr>
            <a:t>Джингл</a:t>
          </a:r>
          <a:r>
            <a:rPr lang="ru-RU" sz="1000" b="1" kern="1200" dirty="0" smtClean="0">
              <a:solidFill>
                <a:schemeClr val="tx1"/>
              </a:solidFill>
            </a:rPr>
            <a:t> сетевого партнера</a:t>
          </a:r>
          <a:endParaRPr lang="ru-RU" sz="1000" kern="1200" dirty="0"/>
        </a:p>
      </dsp:txBody>
      <dsp:txXfrm>
        <a:off x="3435331" y="450900"/>
        <a:ext cx="732235" cy="512548"/>
      </dsp:txXfrm>
    </dsp:sp>
    <dsp:sp modelId="{536D46EA-7A5C-453A-92DF-7E85C09141C8}">
      <dsp:nvSpPr>
        <dsp:cNvPr id="0" name=""/>
        <dsp:cNvSpPr/>
      </dsp:nvSpPr>
      <dsp:spPr>
        <a:xfrm>
          <a:off x="4260748" y="612422"/>
          <a:ext cx="163740" cy="189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 w="12700"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kern="1200"/>
        </a:p>
      </dsp:txBody>
      <dsp:txXfrm>
        <a:off x="4260748" y="650323"/>
        <a:ext cx="114618" cy="113701"/>
      </dsp:txXfrm>
    </dsp:sp>
    <dsp:sp modelId="{97AC1612-C9A0-4C85-BF67-32E0132B06D6}">
      <dsp:nvSpPr>
        <dsp:cNvPr id="0" name=""/>
        <dsp:cNvSpPr/>
      </dsp:nvSpPr>
      <dsp:spPr>
        <a:xfrm>
          <a:off x="4492456" y="434954"/>
          <a:ext cx="764127" cy="54444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Контент сетевого партнера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4508402" y="450900"/>
        <a:ext cx="732235" cy="512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6363" y="739775"/>
            <a:ext cx="6584950" cy="3703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06357" y="4690269"/>
            <a:ext cx="4984962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>
                <a:sym typeface="Calibri" panose="020F0502020204030204" pitchFamily="34" charset="0"/>
              </a:rPr>
              <a:t>Click to edit Master text styles</a:t>
            </a:r>
          </a:p>
          <a:p>
            <a:pPr lvl="1"/>
            <a:r>
              <a:rPr lang="ru-RU" noProof="0" smtClean="0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ru-RU" noProof="0" smtClean="0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ru-RU" noProof="0" smtClean="0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ru-RU" noProof="0" smtClean="0">
                <a:sym typeface="Calibri" panose="020F050202020403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0122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itchFamily="34" charset="0"/>
      </a:defRPr>
    </a:lvl1pPr>
    <a:lvl2pPr indent="2286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itchFamily="34" charset="0"/>
      </a:defRPr>
    </a:lvl2pPr>
    <a:lvl3pPr indent="4572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itchFamily="34" charset="0"/>
      </a:defRPr>
    </a:lvl3pPr>
    <a:lvl4pPr indent="6858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itchFamily="34" charset="0"/>
      </a:defRPr>
    </a:lvl4pPr>
    <a:lvl5pPr indent="9144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822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16356-890C-4883-A055-FCB4F0D51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203FA-276E-43EC-93A6-295E70BA0D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263"/>
            <a:ext cx="2057400" cy="50752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263"/>
            <a:ext cx="6019800" cy="50752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BF9FD-EE46-4920-91E0-2325ED6A6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8880EEB-81AD-4C25-B0F8-36F891AFB674}" type="datetimeFigureOut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323A6F3-31D0-486B-9424-2FF620064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C1D28AE-2A49-4418-8D31-B0174A83C4D2}" type="datetimeFigureOut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8C605D9-890E-4E54-B9E5-EAC165BE2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2E00374-8DE0-4FE9-BBED-73D6184CD628}" type="datetimeFigureOut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F9A3F6D-9A0D-446C-BEDD-15ADD42B3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C77AC8-236D-44C8-92C6-FF11165CA1A5}" type="datetimeFigureOut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2EB6C04-B9D2-4633-814F-1F5F1153E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0B979F3-5DF9-4888-83CD-98F14B5FD191}" type="datetimeFigureOut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BAEFE25-619B-4987-BD9D-594655E94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4876B12-7AD9-437A-8869-C1B9975D8676}" type="datetimeFigureOut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539ED78-B603-43EA-96DB-CD4E7CC86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4D13FD8-4C39-4D1D-B21B-C506EB70B047}" type="datetimeFigureOut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F1FBE4B-0189-4B43-805F-A9393CEF3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845F2FD-7555-433A-AC56-F459A241D41D}" type="datetimeFigureOut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6E3A244-14D8-4A99-B486-C2646ECF8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FE20D-7CDE-454A-AF76-6EF92EAF7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28CB04D-61F8-4A95-923A-CF66632EA648}" type="datetimeFigureOut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BE13F27-6D0B-4CAA-B3CE-65BE5ECBF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1BF3678-5F64-4A5A-8F9B-5E652FF4943A}" type="datetimeFigureOut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6ED1025-CF2A-4059-8851-1802E795D5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95E276A-7A83-405B-88C6-367FC34759F7}" type="datetimeFigureOut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7CA3EF8-040E-4DB5-AA21-B04F31FD0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06D7E-FDA4-4226-808C-86C6D4BE4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943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943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F269F-6E0E-4318-8023-111577DDF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58733-6A96-421E-BC38-78CA89E38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A835A-1646-4DB6-B8B5-D0CDC18D3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435ED-01D9-440E-9DA8-1B6F95150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9BA2B-A43B-4120-A069-81209FB7A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>
              <a:sym typeface="Calibri" panose="020F050202020403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49801-2B63-44CF-80FE-303A3C894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457200" y="68263"/>
            <a:ext cx="8229600" cy="11318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  <a:effectLst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>
                <a:sym typeface="Calibri" pitchFamily="34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9433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  <a:effec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>
                <a:sym typeface="Calibri" pitchFamily="34" charset="0"/>
              </a:rPr>
              <a:t>Click to edit Master text styles</a:t>
            </a:r>
          </a:p>
          <a:p>
            <a:pPr lvl="1"/>
            <a:r>
              <a:rPr lang="ru-RU" altLang="ru-RU" smtClean="0">
                <a:sym typeface="Calibri" pitchFamily="34" charset="0"/>
              </a:rPr>
              <a:t>Second level</a:t>
            </a:r>
          </a:p>
          <a:p>
            <a:pPr lvl="2"/>
            <a:r>
              <a:rPr lang="ru-RU" altLang="ru-RU" smtClean="0">
                <a:sym typeface="Calibri" pitchFamily="34" charset="0"/>
              </a:rPr>
              <a:t>Third level</a:t>
            </a:r>
          </a:p>
          <a:p>
            <a:pPr lvl="3"/>
            <a:r>
              <a:rPr lang="ru-RU" altLang="ru-RU" smtClean="0">
                <a:sym typeface="Calibri" pitchFamily="34" charset="0"/>
              </a:rPr>
              <a:t>Fourth level</a:t>
            </a:r>
          </a:p>
          <a:p>
            <a:pPr lvl="4"/>
            <a:r>
              <a:rPr lang="ru-RU" altLang="ru-RU" smtClean="0">
                <a:sym typeface="Calibri" pitchFamily="34" charset="0"/>
              </a:rPr>
              <a:t>Fifth level</a:t>
            </a:r>
          </a:p>
        </p:txBody>
      </p:sp>
      <p:sp>
        <p:nvSpPr>
          <p:cNvPr id="2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8421688" y="4768850"/>
            <a:ext cx="265112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r" eaLnBrk="1">
              <a:defRPr sz="1200">
                <a:solidFill>
                  <a:srgbClr val="888888"/>
                </a:solidFill>
                <a:ea typeface="+mn-ea"/>
              </a:defRPr>
            </a:lvl1pPr>
          </a:lstStyle>
          <a:p>
            <a:pPr>
              <a:defRPr/>
            </a:pPr>
            <a:fld id="{5D71D279-42AB-4246-870D-8FFA73097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00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»"/>
        <a:defRPr sz="3200" kern="12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1pPr>
      <a:lvl2pPr marL="1035050" indent="-577850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–"/>
        <a:defRPr sz="3200" kern="12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2pPr>
      <a:lvl3pPr marL="1455738" indent="-541338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3pPr>
      <a:lvl4pPr marL="2019300" indent="-647700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–"/>
        <a:defRPr sz="3200" kern="12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4pPr>
      <a:lvl5pPr marL="2476500" indent="-647700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»"/>
        <a:defRPr sz="3200" kern="12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Calibri" panose="020F0502020204030204" pitchFamily="34" charset="0"/>
              </a:defRPr>
            </a:lvl1pPr>
          </a:lstStyle>
          <a:p>
            <a:pPr>
              <a:defRPr/>
            </a:pPr>
            <a:fld id="{CE557849-90E0-4FDC-87E0-DCB9FF8DAA24}" type="datetimeFigureOut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fld id="{31B57851-A2FA-4679-BD43-0ED2239AE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2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jpe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6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jpeg"/><Relationship Id="rId7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1.xml"/><Relationship Id="rId12" Type="http://schemas.openxmlformats.org/officeDocument/2006/relationships/diagramLayout" Target="../diagrams/layou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Data" Target="../diagrams/data2.xml"/><Relationship Id="rId5" Type="http://schemas.openxmlformats.org/officeDocument/2006/relationships/diagramLayout" Target="../diagrams/layout1.xml"/><Relationship Id="rId15" Type="http://schemas.microsoft.com/office/2007/relationships/diagramDrawing" Target="../diagrams/drawing2.xml"/><Relationship Id="rId10" Type="http://schemas.openxmlformats.org/officeDocument/2006/relationships/image" Target="../media/image17.jpeg"/><Relationship Id="rId4" Type="http://schemas.openxmlformats.org/officeDocument/2006/relationships/diagramData" Target="../diagrams/data1.xml"/><Relationship Id="rId9" Type="http://schemas.openxmlformats.org/officeDocument/2006/relationships/image" Target="../media/image16.jpeg"/><Relationship Id="rId14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/>
          </p:cNvSpPr>
          <p:nvPr/>
        </p:nvSpPr>
        <p:spPr bwMode="auto">
          <a:xfrm>
            <a:off x="611560" y="1779662"/>
            <a:ext cx="8081477" cy="1200329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algn="ctr" fontAlgn="auto">
              <a:spcBef>
                <a:spcPts val="641"/>
              </a:spcBef>
              <a:spcAft>
                <a:spcPts val="0"/>
              </a:spcAft>
              <a:defRPr/>
            </a:pPr>
            <a:r>
              <a:rPr lang="ru-RU" sz="2400" b="1" spc="-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 Narrow" pitchFamily="34" charset="0"/>
              </a:rPr>
              <a:t>Соблюдение требований законодательства Российской Федерации в области телевизионного вещания и </a:t>
            </a:r>
            <a:r>
              <a:rPr lang="ru-RU" sz="2400" b="1" spc="-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 Narrow" pitchFamily="34" charset="0"/>
              </a:rPr>
              <a:t>радиовещания </a:t>
            </a:r>
            <a:endParaRPr lang="ru-RU" sz="2400" spc="-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4587974"/>
            <a:ext cx="34727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  <a:endParaRPr lang="ru-RU" sz="1200" b="1" dirty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МИ длинный (4 раза)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327525" y="2927350"/>
            <a:ext cx="487363" cy="487363"/>
          </a:xfrm>
        </p:spPr>
      </p:pic>
      <p:pic>
        <p:nvPicPr>
          <p:cNvPr id="4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878" y="1533"/>
            <a:ext cx="9169878" cy="5143500"/>
          </a:xfrm>
          <a:prstGeom prst="rect">
            <a:avLst/>
          </a:prstGeom>
          <a:noFill/>
          <a:ln w="9525">
            <a:solidFill>
              <a:srgbClr val="002060"/>
            </a:solidFill>
            <a:miter lim="4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372306" y="68263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ст.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 Закона РФ от 27.12.1991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2124-1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средствах массовой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информации»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0" descr="https://thumbnailer.mixcloud.com/unsafe/900x900/extaudio/3/f/b/4/7eef-d1e8-45f0-ad59-7d061e78c1d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0" y="1234262"/>
            <a:ext cx="1923181" cy="144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14800" y="2743416"/>
            <a:ext cx="3262328" cy="18466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Джинглы</a:t>
            </a:r>
            <a:endPara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сетевого партнера, размещенные в эфире регионального СМИ, не являются выходными данными.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учитываются при анализе соблюдения процентного соотношения направлений 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вещания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4415" y="2811365"/>
            <a:ext cx="3168352" cy="171076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86272" y="1403304"/>
            <a:ext cx="2864412" cy="338554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радиоканала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86272" y="1788582"/>
            <a:ext cx="2864412" cy="338554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Регистрирующий орган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377128" y="2174444"/>
            <a:ext cx="2864412" cy="1077218"/>
          </a:xfrm>
          <a:prstGeom prst="rect">
            <a:avLst/>
          </a:prstGeom>
          <a:ln>
            <a:solidFill>
              <a:srgbClr val="0099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Регистрационный номер свидетельства о регистрации СМИ / номер записи о регистрации СМИ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77128" y="3314731"/>
            <a:ext cx="2864411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об ограничении распространения среди детей (текстовое предупреждение)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177615" y="927631"/>
            <a:ext cx="1645804" cy="52562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935422" y="1648365"/>
            <a:ext cx="1513741" cy="49617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177615" y="905703"/>
            <a:ext cx="1615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реже 4-х раз в сутки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03845" y="1620557"/>
            <a:ext cx="1376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 каждом выходе в эфир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379129" y="2295631"/>
            <a:ext cx="2633422" cy="338554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радиоканала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80154" y="2811365"/>
            <a:ext cx="2624278" cy="107721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об ограничении распространения среди детей (текстовое предупреждение)</a:t>
            </a:r>
          </a:p>
        </p:txBody>
      </p:sp>
      <p:pic>
        <p:nvPicPr>
          <p:cNvPr id="35" name="Рисунок 34" descr="checkmarkblue.pn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06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1445" y="4208797"/>
            <a:ext cx="697837" cy="527902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4084725" y="4242944"/>
            <a:ext cx="4851776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Основной целью объявления выходных данных является идентификация конкретного СМИ потребителями информационных услуг, в случае вещания радиоканала (радиопрограммы) – радиослушателями</a:t>
            </a:r>
            <a:r>
              <a:rPr lang="ru-RU" sz="1600" i="1" dirty="0"/>
              <a:t>.</a:t>
            </a:r>
            <a:endParaRPr lang="ru-RU" sz="16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9556" y="791536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Выходные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радиоканала должны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содержать:</a:t>
            </a:r>
          </a:p>
        </p:txBody>
      </p:sp>
    </p:spTree>
    <p:extLst>
      <p:ext uri="{BB962C8B-B14F-4D97-AF65-F5344CB8AC3E}">
        <p14:creationId xmlns:p14="http://schemas.microsoft.com/office/powerpoint/2010/main" val="251084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904" y="1200150"/>
            <a:ext cx="3440192" cy="3943350"/>
          </a:xfrm>
        </p:spPr>
      </p:pic>
      <p:pic>
        <p:nvPicPr>
          <p:cNvPr id="4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2241" y="-22421"/>
            <a:ext cx="9169878" cy="5143500"/>
          </a:xfrm>
          <a:prstGeom prst="rect">
            <a:avLst/>
          </a:prstGeom>
          <a:noFill/>
          <a:ln w="12700">
            <a:solidFill>
              <a:schemeClr val="accent1"/>
            </a:solidFill>
            <a:miter lim="400000"/>
            <a:headEnd/>
            <a:tailEnd/>
          </a:ln>
          <a:effectLst/>
        </p:spPr>
      </p:pic>
      <p:sp>
        <p:nvSpPr>
          <p:cNvPr id="6" name="Google Shape;210;p32"/>
          <p:cNvSpPr txBox="1"/>
          <p:nvPr/>
        </p:nvSpPr>
        <p:spPr>
          <a:xfrm>
            <a:off x="539552" y="-22421"/>
            <a:ext cx="7864218" cy="966528"/>
          </a:xfrm>
          <a:prstGeom prst="rect">
            <a:avLst/>
          </a:prstGeom>
          <a:noFill/>
          <a:ln>
            <a:noFill/>
          </a:ln>
          <a:effectLst>
            <a:outerShdw blurRad="57150" dist="38100" dir="7920000" algn="bl" rotWithShape="0">
              <a:srgbClr val="999999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algn="ctr" fontAlgn="auto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</a:pPr>
            <a:r>
              <a:rPr lang="ru" sz="2000" b="1" kern="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Соблюдение требования о ПРОГРАММНОЙ КОНЦЕПЦИИ (направленности)</a:t>
            </a:r>
            <a:endParaRPr sz="2000" b="1" kern="0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522" y="644365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№1 к лицензии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5536" y="1017271"/>
            <a:ext cx="5331263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ВЕЩАНИЯ В НЕДЕЛЮ – 2 ЧАСА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48" y="1100952"/>
            <a:ext cx="2886054" cy="33081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3197605" y="1696515"/>
            <a:ext cx="1039171" cy="69630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Общий объем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2</a:t>
            </a:r>
            <a:r>
              <a:rPr lang="ru-RU" sz="1400" b="1" dirty="0" smtClean="0">
                <a:solidFill>
                  <a:srgbClr val="002060"/>
                </a:solidFill>
              </a:rPr>
              <a:t> часа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198112" y="1680439"/>
            <a:ext cx="354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-</a:t>
            </a:r>
            <a:endParaRPr lang="ru-RU" sz="3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692945" y="1663965"/>
            <a:ext cx="354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-</a:t>
            </a:r>
            <a:endParaRPr lang="ru-RU" sz="3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87704" y="1538704"/>
            <a:ext cx="1191104" cy="102231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Выходные данные, </a:t>
            </a:r>
            <a:r>
              <a:rPr lang="ru-RU" sz="1400" b="1" dirty="0" err="1">
                <a:solidFill>
                  <a:srgbClr val="002060"/>
                </a:solidFill>
              </a:rPr>
              <a:t>джинглы</a:t>
            </a:r>
            <a:r>
              <a:rPr lang="ru-RU" sz="1400" b="1" dirty="0">
                <a:solidFill>
                  <a:srgbClr val="002060"/>
                </a:solidFill>
              </a:rPr>
              <a:t>, отбивки, заставки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938017" y="1631850"/>
            <a:ext cx="354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-</a:t>
            </a:r>
            <a:endParaRPr lang="ru-RU" sz="3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934571" y="1730728"/>
            <a:ext cx="319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-</a:t>
            </a:r>
            <a:endParaRPr lang="ru-RU" sz="36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292603" y="1631850"/>
            <a:ext cx="1183074" cy="792088"/>
          </a:xfrm>
          <a:prstGeom prst="roundRect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Чистый объем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997538" y="1657850"/>
            <a:ext cx="939208" cy="792088"/>
          </a:xfrm>
          <a:prstGeom prst="roundRect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Реклама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13530" y="2769642"/>
            <a:ext cx="2048855" cy="474656"/>
          </a:xfrm>
          <a:prstGeom prst="roundRect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Чистый объем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" b="20922"/>
          <a:stretch/>
        </p:blipFill>
        <p:spPr bwMode="auto">
          <a:xfrm>
            <a:off x="4800240" y="3564002"/>
            <a:ext cx="1936431" cy="93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" b="20922"/>
          <a:stretch/>
        </p:blipFill>
        <p:spPr bwMode="auto">
          <a:xfrm>
            <a:off x="7031623" y="2702325"/>
            <a:ext cx="2040314" cy="98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" b="20922"/>
          <a:stretch/>
        </p:blipFill>
        <p:spPr bwMode="auto">
          <a:xfrm>
            <a:off x="3064939" y="2904200"/>
            <a:ext cx="1596713" cy="96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3033256" y="3138696"/>
            <a:ext cx="17030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Развлекательное</a:t>
            </a:r>
            <a:endParaRPr lang="ru-RU" sz="1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664958">
            <a:off x="4346739" y="2865698"/>
            <a:ext cx="369046" cy="304826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4930312" y="3890464"/>
            <a:ext cx="18133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Информационное</a:t>
            </a:r>
            <a:endParaRPr lang="ru-RU" sz="1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210343" y="2812120"/>
            <a:ext cx="18362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Культурно-просветительское</a:t>
            </a:r>
            <a:endParaRPr lang="ru-RU" sz="1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66886">
            <a:off x="6762384" y="2864056"/>
            <a:ext cx="739527" cy="30482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301027">
            <a:off x="4154246" y="3573174"/>
            <a:ext cx="1162913" cy="30482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5563444" y="3348506"/>
            <a:ext cx="513241" cy="30482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502412">
            <a:off x="6331379" y="3592212"/>
            <a:ext cx="1521337" cy="304826"/>
          </a:xfrm>
          <a:prstGeom prst="rect">
            <a:avLst/>
          </a:prstGeom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" b="20922"/>
          <a:stretch/>
        </p:blipFill>
        <p:spPr bwMode="auto">
          <a:xfrm>
            <a:off x="3290191" y="4119453"/>
            <a:ext cx="1360485" cy="82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" b="20922"/>
          <a:stretch/>
        </p:blipFill>
        <p:spPr bwMode="auto">
          <a:xfrm>
            <a:off x="7452464" y="3980169"/>
            <a:ext cx="1596713" cy="96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3563657" y="4248990"/>
            <a:ext cx="8992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Детское</a:t>
            </a:r>
            <a:endParaRPr lang="ru-RU" sz="1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676196" y="4146350"/>
            <a:ext cx="12442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Спортивное</a:t>
            </a:r>
            <a:endParaRPr lang="ru-RU" sz="1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42" name="Рисунок 41" descr="1024px-Deletion_icon.sv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69185" y="3589958"/>
            <a:ext cx="348208" cy="348208"/>
          </a:xfrm>
          <a:prstGeom prst="rect">
            <a:avLst/>
          </a:prstGeom>
        </p:spPr>
      </p:pic>
      <p:pic>
        <p:nvPicPr>
          <p:cNvPr id="44" name="Рисунок 43" descr="1024px-Deletion_icon.sv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51354" y="3561853"/>
            <a:ext cx="348208" cy="34820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7629157" y="3202546"/>
            <a:ext cx="846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33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20%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34694" y="4042942"/>
            <a:ext cx="846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33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4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0%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69506" y="3340174"/>
            <a:ext cx="846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33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4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0%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01270" y="4551673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+mn-lt"/>
              </a:rPr>
              <a:t>0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%</a:t>
            </a:r>
            <a:endParaRPr lang="ru-RU" sz="2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052439" y="4405293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+mn-lt"/>
              </a:rPr>
              <a:t>0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%</a:t>
            </a:r>
            <a:endParaRPr lang="ru-RU" sz="20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6203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" name="Объект 2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571" y="1500396"/>
            <a:ext cx="2742857" cy="3342857"/>
          </a:xfrm>
        </p:spPr>
      </p:pic>
      <p:pic>
        <p:nvPicPr>
          <p:cNvPr id="4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940" y="0"/>
            <a:ext cx="9169878" cy="5143500"/>
          </a:xfrm>
          <a:prstGeom prst="rect">
            <a:avLst/>
          </a:prstGeom>
          <a:noFill/>
          <a:ln w="9525">
            <a:solidFill>
              <a:srgbClr val="002060"/>
            </a:solidFill>
            <a:miter lim="4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54226" y="-18447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Перерывы в вещании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77907" y="540799"/>
            <a:ext cx="3245532" cy="646331"/>
          </a:xfrm>
          <a:prstGeom prst="rect">
            <a:avLst/>
          </a:prstGeom>
          <a:ln w="127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«сбоя» передающего оборудования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341257" y="1178627"/>
            <a:ext cx="518831" cy="402271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" t="11000" r="6193" b="5001"/>
          <a:stretch/>
        </p:blipFill>
        <p:spPr>
          <a:xfrm>
            <a:off x="6537961" y="1580898"/>
            <a:ext cx="601209" cy="62347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1" name="Picture 2" descr="http://adm-verhotury.ru/media/cache/b3/9f/53/6c/67/5c/b39f536c675ccab2068e32bc466ce45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677" y="1612371"/>
            <a:ext cx="703580" cy="560529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https://static.tildacdn.com/tild3432-3263-4335-b965-353864623832/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359" y="1612371"/>
            <a:ext cx="627584" cy="627584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трелка вниз 14"/>
          <p:cNvSpPr/>
          <p:nvPr/>
        </p:nvSpPr>
        <p:spPr>
          <a:xfrm>
            <a:off x="4289147" y="2227229"/>
            <a:ext cx="518831" cy="330742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6" name="Прямая со стрелкой 15"/>
          <p:cNvCxnSpPr>
            <a:endCxn id="12" idx="1"/>
          </p:cNvCxnSpPr>
          <p:nvPr/>
        </p:nvCxnSpPr>
        <p:spPr>
          <a:xfrm>
            <a:off x="8195257" y="1925227"/>
            <a:ext cx="270102" cy="936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7108021" y="1925227"/>
            <a:ext cx="383656" cy="936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67744" y="1547759"/>
            <a:ext cx="4198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Уведомить территориальные управления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ФГУП «ГРЧЦ»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39752" y="1593662"/>
            <a:ext cx="4126201" cy="625064"/>
          </a:xfrm>
          <a:prstGeom prst="rect">
            <a:avLst/>
          </a:prstGeom>
          <a:ln w="127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698066" y="2581516"/>
            <a:ext cx="3747865" cy="646331"/>
          </a:xfrm>
          <a:prstGeom prst="rect">
            <a:avLst/>
          </a:prstGeom>
          <a:ln w="127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Зафиксировать время прекращения и восстановления вещания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 cstate="print"/>
          <a:srcRect l="9766" r="1202" b="6494"/>
          <a:stretch/>
        </p:blipFill>
        <p:spPr>
          <a:xfrm>
            <a:off x="7164287" y="2515882"/>
            <a:ext cx="1152129" cy="106144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674234" y="3544709"/>
            <a:ext cx="3747865" cy="1569660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отключения электроэнергии, неработоспособности канала связи до передающего оборудования – зафиксировать документы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ресурсоснабжающей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организации или оператора связи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4289147" y="3246294"/>
            <a:ext cx="518831" cy="29841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89406" y="3817150"/>
            <a:ext cx="1155997" cy="10498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6200000">
            <a:off x="-852362" y="1457577"/>
            <a:ext cx="4138853" cy="2147030"/>
          </a:xfrm>
          <a:prstGeom prst="rect">
            <a:avLst/>
          </a:prstGeom>
        </p:spPr>
      </p:pic>
      <p:pic>
        <p:nvPicPr>
          <p:cNvPr id="7" name="Рисунок 6" descr="1-15.2565455.jpg"/>
          <p:cNvPicPr>
            <a:picLocks noChangeAspect="1"/>
          </p:cNvPicPr>
          <p:nvPr/>
        </p:nvPicPr>
        <p:blipFill rotWithShape="1">
          <a:blip r:embed="rId10" cstate="print"/>
          <a:srcRect r="-16228"/>
          <a:stretch/>
        </p:blipFill>
        <p:spPr>
          <a:xfrm>
            <a:off x="1422864" y="44166"/>
            <a:ext cx="1476212" cy="147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5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878" y="-8021"/>
            <a:ext cx="9169878" cy="5143500"/>
          </a:xfrm>
          <a:prstGeom prst="rect">
            <a:avLst/>
          </a:prstGeom>
          <a:noFill/>
          <a:ln w="9525">
            <a:solidFill>
              <a:srgbClr val="002060"/>
            </a:solidFill>
            <a:miter lim="4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43608" y="9375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срока неосуществления вещания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(не более трех месяцев)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914" y="776149"/>
            <a:ext cx="59022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Лицензирующий орган в пределах своей компетенции выдает лицензиату предписание об устранении выявленного нарушения или о недопустимости совершения нарушения в случае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выявления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уполномоченными государственными органами нарушения, связанного с несоблюдением требований настоящего Закона, требований иных нормативных правовых актов, непосредственно связанных с осуществлением телевизионного вещания, радиовещания;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выявления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лицензирующим органом нарушения лицензиатом лицензионных требований;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неосуществления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лицензиатом телевизионного вещания, радиовещания более трех месяцев.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6013" y="3457909"/>
            <a:ext cx="58543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выдаче такого предписания лицензирующий орган предупреждает лицензиата о приостановлении действия лицензии в случае невыполнения лицензиатом в установленный срок такого предписания.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294663" y="3190720"/>
            <a:ext cx="271072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+mn-lt"/>
              </a:rPr>
              <a:t>В случае, если в течение срока приостановления действия лицензии лицензиат не устранил нарушение, повлекшее за собой приостановление действия лицензии, лицензирующий орган обращается в суд с заявлением об аннулировании </a:t>
            </a:r>
            <a:r>
              <a:rPr lang="ru-RU" sz="1100" b="1" dirty="0" smtClean="0">
                <a:solidFill>
                  <a:srgbClr val="002060"/>
                </a:solidFill>
                <a:latin typeface="+mn-lt"/>
              </a:rPr>
              <a:t>лицензии</a:t>
            </a:r>
            <a:endParaRPr lang="ru-RU" sz="11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 rot="5400000">
            <a:off x="2844030" y="4333509"/>
            <a:ext cx="398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*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52318" y="4612259"/>
            <a:ext cx="5624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Срок действия лицензии на время приостановления ее действия не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продлевается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71782" y="1004558"/>
            <a:ext cx="277650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+mn-lt"/>
              </a:rPr>
              <a:t>В срок, установленный для устранения выявленного нарушения, либо в срок приостановления действия лицензии лицензиат обязан уведомить в письменной форме лицензирующий орган об устранении нарушения, повлекшего за собой выдачу такого предписания или принятие решения о приостановлении действия лицензии, с приложением документов и материалов, подтверждающих устранение выявленного </a:t>
            </a:r>
            <a:r>
              <a:rPr lang="ru-RU" sz="1100" b="1" dirty="0" smtClean="0">
                <a:solidFill>
                  <a:srgbClr val="002060"/>
                </a:solidFill>
                <a:latin typeface="+mn-lt"/>
              </a:rPr>
              <a:t>нарушения</a:t>
            </a:r>
            <a:endParaRPr lang="ru-RU" sz="11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 rot="5400000">
            <a:off x="6191409" y="2841107"/>
            <a:ext cx="398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*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74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6135" y="0"/>
            <a:ext cx="9169878" cy="5143500"/>
          </a:xfrm>
          <a:prstGeom prst="rect">
            <a:avLst/>
          </a:prstGeom>
          <a:noFill/>
          <a:ln w="12700">
            <a:solidFill>
              <a:srgbClr val="0070C0"/>
            </a:solidFill>
            <a:miter lim="4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547664" y="24"/>
            <a:ext cx="6192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требования о мощности передатчика, периодичности и времени вещания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171" y="672821"/>
            <a:ext cx="8547658" cy="1077218"/>
          </a:xfrm>
          <a:prstGeom prst="rect">
            <a:avLst/>
          </a:prstGeom>
          <a:ln w="127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Выводы о соблюдении / несоблюдении данных требований можно сделать на основании предоставленных специалистами Филиала ФГУП «РЧЦ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ПФО» Актов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измерения параметров излучения радиоэлектронных средств,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протоколов измерений технических параметров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излучения радиоэлектронных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l="28733" t="17332" r="29962" b="21779"/>
          <a:stretch/>
        </p:blipFill>
        <p:spPr bwMode="auto">
          <a:xfrm>
            <a:off x="5594139" y="1804708"/>
            <a:ext cx="2466899" cy="1903378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799569">
            <a:off x="5374019" y="3560379"/>
            <a:ext cx="498222" cy="304826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 bwMode="auto">
          <a:xfrm>
            <a:off x="5652120" y="3193557"/>
            <a:ext cx="1562299" cy="46330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59727" y="3727728"/>
            <a:ext cx="442798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ощность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передатчика, периодичность и время вещания (168 часов, ежедневно, круглосуточно), если лицензией не предусмотрено иное время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вещания, выводы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соблюдении / несоблюдении периодичности и времени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вещания указываются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учетом анализа записи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эфира и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основании предоставленных специалистами Филиала ФГУП «РЧЦ ЦФО» мероприятий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радиоконтроля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14" name="Рисунок 13"/>
          <p:cNvPicPr/>
          <p:nvPr/>
        </p:nvPicPr>
        <p:blipFill rotWithShape="1">
          <a:blip r:embed="rId5"/>
          <a:srcRect l="28862" t="23033" r="30732" b="30217"/>
          <a:stretch/>
        </p:blipFill>
        <p:spPr bwMode="auto">
          <a:xfrm>
            <a:off x="935686" y="1826554"/>
            <a:ext cx="2400300" cy="156210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Овал 14"/>
          <p:cNvSpPr/>
          <p:nvPr/>
        </p:nvSpPr>
        <p:spPr bwMode="auto">
          <a:xfrm>
            <a:off x="2009992" y="2941533"/>
            <a:ext cx="736038" cy="456059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251800">
            <a:off x="1689203" y="3241787"/>
            <a:ext cx="429797" cy="30482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50011" y="3411614"/>
            <a:ext cx="378183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Программы должны выходить в эфир в соответствии с объёмами указанными в лицензии.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ыводы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соблюдении / несоблюдении периодичности и времени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вещания указываются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учетом анализа записи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эфира и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основании предоставленных специалистами Филиала ФГУП «РЧЦ ЦФО» мероприятий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радиоконтроля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91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" y="7016"/>
            <a:ext cx="9169878" cy="5143500"/>
          </a:xfrm>
          <a:prstGeom prst="rect">
            <a:avLst/>
          </a:prstGeom>
          <a:noFill/>
          <a:ln w="9525">
            <a:solidFill>
              <a:srgbClr val="002060"/>
            </a:solidFill>
            <a:miter lim="4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1470"/>
            <a:ext cx="7571184" cy="64807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«бегущей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строке»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эфире федеральных и региональных телеканалов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868" y="806857"/>
            <a:ext cx="3217326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70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Категории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информации, распространяемой посредством «бегущей строки»:</a:t>
            </a:r>
            <a:endParaRPr lang="ru-RU" sz="1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5949" y="1331581"/>
            <a:ext cx="2448272" cy="1469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70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рекламная информация;</a:t>
            </a:r>
          </a:p>
          <a:p>
            <a:pPr marL="285750" indent="-285750">
              <a:spcAft>
                <a:spcPts val="70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-смс-чаты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spcAft>
                <a:spcPts val="70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объявления частного характера;</a:t>
            </a:r>
          </a:p>
          <a:p>
            <a:pPr marL="285750" indent="-285750">
              <a:spcAft>
                <a:spcPts val="70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сообщения о пробках, погоде и т.п.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58433" y="3731312"/>
            <a:ext cx="5952608" cy="126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700"/>
              </a:spcAft>
            </a:pP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случае размещения региональным вещателем в своем эфире, а также в эфире средства массовой информации сетевого партнера «бегущей строки», содержащей рекламную информацию, указанные материалы учитываются в общий объем рекламы и при превышении нормы, установленной Федеральным законом «О рекламе», сведения передаются на рассмотрение в соответствующее подразделение Федеральной антимонопольной службы.</a:t>
            </a:r>
            <a:endParaRPr lang="ru-RU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3382" y="3438154"/>
            <a:ext cx="45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*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01690" y="1331581"/>
            <a:ext cx="5178463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00"/>
              </a:spcAft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случае размещения в смс-чатах информации эротического характера, указанные «строки» и чаты необходимо маркировать знаком информационной продукции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«18+»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размещать в эфире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ранее 23.00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позднее 4 утра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местному времени.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checkmarkblue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602717" y="1384258"/>
            <a:ext cx="360401" cy="280519"/>
          </a:xfrm>
          <a:prstGeom prst="rect">
            <a:avLst/>
          </a:prstGeom>
          <a:effectLst>
            <a:outerShdw blurRad="469900" dist="50800" dir="5400000" algn="ctr" rotWithShape="0">
              <a:srgbClr val="FF0000">
                <a:alpha val="22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901690" y="2252399"/>
            <a:ext cx="53170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информационные сообщения не могут накладываться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перекрывать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 части или полностью) знаки маркировки информационной продукции, субтитры, надписи разъясняющего характера, логотип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телеканала.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checkmarkblue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622571" y="2292057"/>
            <a:ext cx="349858" cy="264662"/>
          </a:xfrm>
          <a:prstGeom prst="rect">
            <a:avLst/>
          </a:prstGeom>
          <a:effectLst>
            <a:outerShdw blurRad="469900" dist="50800" dir="5400000" algn="ctr" rotWithShape="0">
              <a:srgbClr val="FF0000">
                <a:alpha val="22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947250" y="3260216"/>
            <a:ext cx="5225958" cy="3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00"/>
              </a:spcAft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допускается размещение более одной «бегущей строки».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3739" y="2801214"/>
            <a:ext cx="2700311" cy="1950534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700"/>
              </a:spcAft>
            </a:pPr>
            <a:r>
              <a:rPr lang="ru-RU" sz="105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105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размещения «бегущей строки» в эфире средства массовой информации сетевого партнера, время ее выхода, продолжительность, содержание размещаемых материалов, иные требования к размещению «бегущей строки» </a:t>
            </a:r>
            <a:r>
              <a:rPr lang="ru-RU" sz="105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должны быть прописаны в договорах,</a:t>
            </a:r>
            <a:r>
              <a:rPr lang="ru-RU" sz="105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заключаемых между региональным вещателем и сетевым партнером.</a:t>
            </a:r>
            <a:endParaRPr lang="ru-RU" sz="105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48661" y="293246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может занимать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более чем семь процентов площади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кадра.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 descr="checkmarkblue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653057" y="2930338"/>
            <a:ext cx="349858" cy="264662"/>
          </a:xfrm>
          <a:prstGeom prst="rect">
            <a:avLst/>
          </a:prstGeom>
          <a:effectLst>
            <a:outerShdw blurRad="469900" dist="50800" dir="5400000" algn="ctr" rotWithShape="0">
              <a:srgbClr val="FF0000">
                <a:alpha val="22000"/>
              </a:srgbClr>
            </a:outerShdw>
          </a:effectLst>
        </p:spPr>
      </p:pic>
      <p:pic>
        <p:nvPicPr>
          <p:cNvPr id="21" name="Рисунок 20" descr="checkmarkblue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672600" y="3280383"/>
            <a:ext cx="349858" cy="264662"/>
          </a:xfrm>
          <a:prstGeom prst="rect">
            <a:avLst/>
          </a:prstGeom>
          <a:effectLst>
            <a:outerShdw blurRad="469900" dist="50800" dir="5400000" algn="ctr" rotWithShape="0">
              <a:srgbClr val="FF0000">
                <a:alpha val="22000"/>
              </a:srgb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4248771" y="858121"/>
            <a:ext cx="4224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демонстрации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посредством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«бегущей строки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97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5324"/>
            <a:ext cx="9169878" cy="5143500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  <a:miter lim="4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39552" y="27898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Новое лицензионное требование для телевизионных вещателей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 1 января 2020 года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1219" y="671932"/>
            <a:ext cx="87129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января 2020 года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лицензионных требований в сфере телерадиовещания 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дополняется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следующим требованием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ru-RU" sz="1400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лицензиатом-вещателем телеканала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доступности для инвалидов по слуху продукции средства массовой 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информации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объеме не менее 5 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объема вещания в неделю (без учета телепрограмм, телепередач, идущих в эфир без предварительной записи)».</a:t>
            </a:r>
            <a:endParaRPr lang="ru-RU" sz="1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99552" y="2399388"/>
            <a:ext cx="2313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Данное требование: 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2978527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Касается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всех категорий телеканалов вне зависимости от среды вещания, территории распространения, тематики (включая эротические и музыкальные) и языка вещания.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2509" y="2665637"/>
            <a:ext cx="87849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предполагает внесения каких-либо изменений в действующие лицензии на вещание или получение новой лицензии.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66712" y="3469318"/>
            <a:ext cx="8863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становлен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только минимальный объем адаптированного контента, поэтому вещатель по своему усмотрению может адаптировать от 5 до 100 процентов объема вещания телеканала в неделю.</a:t>
            </a:r>
            <a:endParaRPr lang="ru-RU" sz="1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72480" y="3888932"/>
            <a:ext cx="87704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в лицензии указаны несколько телеканалов, то адаптации подлежат 5% от объема продукции каждого СМИ.</a:t>
            </a:r>
            <a:endParaRPr lang="ru-RU" sz="1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66713" y="4190388"/>
            <a:ext cx="8841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озможно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разбивать адаптированный контент либо пропорционально в течение недели, либо обеспечить его трансляцию единовременно в течение недели.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076" y="1820106"/>
            <a:ext cx="1248135" cy="6722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21011" y="1988843"/>
            <a:ext cx="485272" cy="1849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1518" y="1974945"/>
            <a:ext cx="444599" cy="176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1995512"/>
            <a:ext cx="614780" cy="2328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95614" y="1853614"/>
            <a:ext cx="1334265" cy="46186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70620" y="1785691"/>
            <a:ext cx="1570655" cy="644081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6732240" y="1740753"/>
            <a:ext cx="2232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Объем вещания, от которого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 вычислять объем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продукции для адаптации (5%)    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14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434"/>
            <a:ext cx="9169878" cy="5143500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  <a:miter lim="4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39552" y="27898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Федеральный закон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от 30.10.2018 № 380-ФЗ ФЗ «О внесении изменений в статью 31 Закона Российской Федерации «О средствах массовой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информации» и Постановление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Правительства Российской Федерации от 14.12.2018 № 1562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976402"/>
            <a:ext cx="3431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Способы адаптации контента: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213" y="1547133"/>
            <a:ext cx="46437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Субтитрирование;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Скрытое субтитрирование;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на русский жестовый язык;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«бегущая строка»;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способы по согласованию с общественной организацией инвалидов по слуху, имеющей структурные подразделения на территориях более половины субъектов РФ.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/>
          <a:srcRect l="31646" t="8904" r="30826" b="10618"/>
          <a:stretch/>
        </p:blipFill>
        <p:spPr>
          <a:xfrm>
            <a:off x="5467783" y="4222668"/>
            <a:ext cx="614491" cy="75370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74238" y="3799272"/>
            <a:ext cx="42118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вещателем только одного способа адаптации контента не будет являться нарушением лицензионного требования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609236"/>
            <a:ext cx="320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*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82274" y="4230187"/>
            <a:ext cx="30427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находятся по электронном адресу: </a:t>
            </a:r>
            <a:r>
              <a:rPr lang="en-US" sz="1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https://rkn.gov.ru/rsoc/news6820.htm</a:t>
            </a:r>
            <a:endParaRPr lang="ru-RU" sz="14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59465" y="1254745"/>
            <a:ext cx="4171366" cy="2646878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При адаптации продукции телеканала способом «субтитрирование» можно руководствоваться ГОСТ Р 57767-2017, утвержденным и введенным в действие с 1 января 2018 года приказом </a:t>
            </a:r>
            <a:r>
              <a:rPr lang="ru-RU" sz="1400" b="1" dirty="0" err="1">
                <a:solidFill>
                  <a:srgbClr val="FF0000"/>
                </a:solidFill>
              </a:rPr>
              <a:t>Росстандарта</a:t>
            </a:r>
            <a:r>
              <a:rPr lang="ru-RU" sz="1400" b="1" dirty="0">
                <a:solidFill>
                  <a:srgbClr val="FF0000"/>
                </a:solidFill>
              </a:rPr>
              <a:t> от 05.10.2017 № 1344-ст</a:t>
            </a:r>
            <a:r>
              <a:rPr lang="ru-RU" sz="1400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endParaRPr lang="ru-RU" sz="1200" b="1" dirty="0" smtClean="0">
              <a:solidFill>
                <a:srgbClr val="FF000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b="1" dirty="0" smtClean="0">
                <a:solidFill>
                  <a:srgbClr val="C00000"/>
                </a:solidFill>
              </a:rPr>
              <a:t>МИНИМАЛЬНОЕ ВРЕМЯ ПОКАЗА НЕ МЕНЕЕ 2 СЕКУНД;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b="1" dirty="0" smtClean="0">
                <a:solidFill>
                  <a:srgbClr val="C00000"/>
                </a:solidFill>
              </a:rPr>
              <a:t>СУБТИТРЫ, ВЫПОЛНЕННЫЕ ИЗ 2 СТРОК, ДОЛЖНЫ СОДЕРЖАТЬ НЕ БОЛЕЕ 76 ЗНАКОВ, ВКЛЮЧАЯ ПРОБЕЛЫ И ЗНАКИ ПРЕПИНАНИЯ;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b="1" dirty="0" smtClean="0">
                <a:solidFill>
                  <a:srgbClr val="C00000"/>
                </a:solidFill>
              </a:rPr>
              <a:t>СИНТАКСИЧЕСКАЯ ЦЕЛОСТНОСТЬ НЕ ДОЛЖНА БЫТЬ НАРУШЕНА РАЗРЫВОМ ФРАЗ ИЛИ ПЕРЕНОСОМ ИХ В ДРУГОЙ КАДР….</a:t>
            </a:r>
          </a:p>
        </p:txBody>
      </p:sp>
    </p:spTree>
    <p:extLst>
      <p:ext uri="{BB962C8B-B14F-4D97-AF65-F5344CB8AC3E}">
        <p14:creationId xmlns:p14="http://schemas.microsoft.com/office/powerpoint/2010/main" val="69388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878" y="6209"/>
            <a:ext cx="9169878" cy="5143500"/>
          </a:xfrm>
          <a:prstGeom prst="rect">
            <a:avLst/>
          </a:prstGeom>
          <a:noFill/>
          <a:ln w="9525">
            <a:solidFill>
              <a:srgbClr val="002060"/>
            </a:solidFill>
            <a:miter lim="4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77492" y="6209"/>
            <a:ext cx="86429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Федерального закона от 29.12.2010 № 436-ФЗ «О защите детей от информации, причиняющей вред их здоровью и развитию»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35438" y="916588"/>
            <a:ext cx="49071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ТЕЛЕВИЗИОННЫХ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РАДИОВЕЩАТЕЛЕЙ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1659140"/>
            <a:ext cx="25922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размещении анонсов фильмов необходимо проверять соответствие знака информационной продукции прокатному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удостоверению на сайте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культуры Российской Федерации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35474" y="3382297"/>
            <a:ext cx="290542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Информационная </a:t>
            </a:r>
            <a:r>
              <a:rPr lang="ru-RU" sz="1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продукция, имеющая значительную историческую, художественную или иную культурную ценность для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общества</a:t>
            </a:r>
            <a:endParaRPr lang="ru-RU" sz="14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23396" y="2596719"/>
            <a:ext cx="26440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рограммы</a:t>
            </a:r>
            <a:r>
              <a:rPr lang="ru-RU" sz="1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передачи</a:t>
            </a:r>
            <a:r>
              <a:rPr lang="ru-RU" sz="1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, транслируемые в эфире без предварительной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записи</a:t>
            </a:r>
            <a:endParaRPr lang="ru-RU" sz="14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51520" y="1255142"/>
            <a:ext cx="290542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маркируются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знаком информационной продукции: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18298" y="1536029"/>
            <a:ext cx="2776025" cy="2800767"/>
          </a:xfrm>
          <a:prstGeom prst="rect">
            <a:avLst/>
          </a:prstGeom>
          <a:solidFill>
            <a:srgbClr val="FFFFFF"/>
          </a:solidFill>
          <a:ln>
            <a:solidFill>
              <a:srgbClr val="0099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При размещении анонсов или сообщений об информационной продукции,</a:t>
            </a:r>
            <a:r>
              <a:rPr lang="ru-RU" sz="1600" dirty="0"/>
              <a:t> </a:t>
            </a:r>
            <a:r>
              <a:rPr lang="ru-RU" sz="1600" b="1" dirty="0">
                <a:solidFill>
                  <a:srgbClr val="FF0000"/>
                </a:solidFill>
              </a:rPr>
              <a:t>запрещенной для детей, </a:t>
            </a:r>
            <a:r>
              <a:rPr lang="ru-RU" sz="1600" dirty="0">
                <a:solidFill>
                  <a:srgbClr val="002060"/>
                </a:solidFill>
              </a:rPr>
              <a:t>не допускается использование фрагментов указанной информационной продукции, содержащей информацию, причиняющую вред здоровью и (или) развитию детей</a:t>
            </a:r>
          </a:p>
        </p:txBody>
      </p:sp>
    </p:spTree>
    <p:extLst>
      <p:ext uri="{BB962C8B-B14F-4D97-AF65-F5344CB8AC3E}">
        <p14:creationId xmlns:p14="http://schemas.microsoft.com/office/powerpoint/2010/main" val="25312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34" y="0"/>
            <a:ext cx="9169878" cy="5143500"/>
          </a:xfrm>
          <a:prstGeom prst="rect">
            <a:avLst/>
          </a:prstGeom>
          <a:noFill/>
          <a:ln w="9525">
            <a:solidFill>
              <a:srgbClr val="002060"/>
            </a:solidFill>
            <a:miter lim="4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77492" y="6209"/>
            <a:ext cx="86429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Федерального закона от 29.12.2010 № 436-ФЗ «О защите детей от информации, причиняющей вред их здоровью и развитию»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72222" y="930093"/>
            <a:ext cx="40293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ТЕЛЕВИЗИОННЫХ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ВЕЩАТЕЛЕЙ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592" y="1359725"/>
            <a:ext cx="686392" cy="67142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445" y="1343582"/>
            <a:ext cx="687564" cy="68756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736" y="1329000"/>
            <a:ext cx="657659" cy="65765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709" y="1320311"/>
            <a:ext cx="681091" cy="68109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070" y="1359726"/>
            <a:ext cx="671420" cy="67142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132052" y="1254964"/>
            <a:ext cx="360953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размещении анонсов фильмов необходимо проверять соответствие знака информационной продукции прокатному 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удостоверению на сайте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культуры Российской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90" y="898060"/>
            <a:ext cx="45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*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88224" y="2343300"/>
            <a:ext cx="23823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3. </a:t>
            </a:r>
            <a:r>
              <a:rPr lang="ru-RU" sz="16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Знак </a:t>
            </a:r>
            <a:r>
              <a:rPr lang="ru-RU" sz="1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не может накладываться на логотип телеканала (программ), субтитры, надписи разъясняющего </a:t>
            </a:r>
            <a:r>
              <a:rPr lang="ru-RU" sz="16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характера</a:t>
            </a:r>
            <a:endParaRPr lang="ru-RU" sz="16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14804" y="4284798"/>
            <a:ext cx="3813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ru-RU" sz="16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Не </a:t>
            </a:r>
            <a:r>
              <a:rPr lang="ru-RU" sz="1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менее размера логотипа </a:t>
            </a:r>
            <a:r>
              <a:rPr lang="ru-RU" sz="16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телеканала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970382" y="2723840"/>
            <a:ext cx="366505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1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В </a:t>
            </a:r>
            <a:r>
              <a:rPr lang="ru-RU" sz="1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начале трансляции каждой телепрограммы, телепередачи, а также при каждом возобновлении их трансляции (после прерывания рекламой или иной информацией) </a:t>
            </a:r>
            <a:endParaRPr lang="ru-RU" sz="1400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НЕ </a:t>
            </a:r>
            <a:r>
              <a:rPr lang="ru-RU" sz="14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МЕНЕЕ 8 СЕКУНД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6469" y="3395318"/>
            <a:ext cx="29054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Информационная </a:t>
            </a:r>
            <a:r>
              <a:rPr lang="ru-RU" sz="1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продукция, имеющая значительную историческую, художественную или иную культурную ценность для общества.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4956" y="2606575"/>
            <a:ext cx="2644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Телепрограммы</a:t>
            </a:r>
            <a:r>
              <a:rPr lang="ru-RU" sz="1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, телепередачи, транслируемые в эфире без предварительной записи;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421561" y="2270448"/>
            <a:ext cx="271721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демонстрации: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63732" y="2240543"/>
            <a:ext cx="202491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маркируются: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83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лайд з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668344" y="261101"/>
            <a:ext cx="487363" cy="487362"/>
          </a:xfrm>
        </p:spPr>
      </p:pic>
      <p:pic>
        <p:nvPicPr>
          <p:cNvPr id="4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56" y="-13662"/>
            <a:ext cx="9135044" cy="5157162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  <a:miter lim="400000"/>
            <a:headEnd/>
            <a:tailEnd/>
          </a:ln>
          <a:effectLst/>
        </p:spPr>
      </p:pic>
      <p:sp>
        <p:nvSpPr>
          <p:cNvPr id="5" name="TextBox 8"/>
          <p:cNvSpPr txBox="1"/>
          <p:nvPr/>
        </p:nvSpPr>
        <p:spPr>
          <a:xfrm>
            <a:off x="372802" y="-13662"/>
            <a:ext cx="8398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нормативно-правовых актов в сфере лицензирования телерадиовещания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576643"/>
            <a:ext cx="87849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2060"/>
                </a:solidFill>
                <a:latin typeface="Arial Narrow" pitchFamily="34" charset="0"/>
              </a:rPr>
              <a:t>1.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Федеральный закон от 4 мая 2011 г. № 99-ФЗ «О лицензировании отдельных видов деятельности».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2060"/>
                </a:solidFill>
                <a:latin typeface="Arial Narrow" pitchFamily="34" charset="0"/>
              </a:rPr>
              <a:t>2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.  Закон Российской Федерации от 27 декабря 1991 г. № 2124-1  «О средствах массовой информации».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2060"/>
                </a:solidFill>
                <a:latin typeface="Arial Narrow" pitchFamily="34" charset="0"/>
              </a:rPr>
              <a:t>3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. Постановление Правительства Российской Федерации от 6 октября 2011 г. N 826 "Об утверждении типовой формы лицензии".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2060"/>
                </a:solidFill>
                <a:latin typeface="Arial Narrow" pitchFamily="34" charset="0"/>
              </a:rPr>
              <a:t>4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. Постановление Правительства Российской Федерации от 23.09.2020 № 1529 «О лицензировании телевизионного вещания и радиовещания».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rgbClr val="002060"/>
                </a:solidFill>
                <a:latin typeface="Arial Narrow" pitchFamily="34" charset="0"/>
              </a:rPr>
              <a:t>5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. Постановление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Правительства Российской Федерации от 26 января 2012 г. № 25 «О выделении конкретных радиочастот для вещания с использованием ограниченного радиочастотного ресурса (наземного эфирного вещания, спутникового вещания), проведении конкурса, взимании единовременной платы за право осуществлять наземное эфирное вещание, спутниковое вещание с использованием конкретных радиочастот и признании утратившими силу некоторых актов Правительства Российской Федерации».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2060"/>
                </a:solidFill>
                <a:latin typeface="Arial Narrow" pitchFamily="34" charset="0"/>
              </a:rPr>
              <a:t>6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. Постановление Правительства РФ от 16.10.2015 N 1107 «Об утверждении перечня документов, свидетельствующих о соблюдении учредителями (участниками) средств массовой информации, редакциями средств массовой информации, организациями (юридическими лицами), осуществляющими вещание, требований статьи 19.1 Закона РФ "О средствах массовой информации».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2060"/>
                </a:solidFill>
                <a:latin typeface="Arial Narrow" pitchFamily="34" charset="0"/>
              </a:rPr>
              <a:t>7.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Административный регламент предоставления Федеральной службой по надзору в сфере связи, информационных технологий и массовых коммуникаций государственной услуги лицензирования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в области телевизионного вещания и радиовещания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, утвержденный приказом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Роскомнадзора от 24.07.2019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№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210.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 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2060"/>
                </a:solidFill>
                <a:latin typeface="Arial Narrow" pitchFamily="34" charset="0"/>
              </a:rPr>
              <a:t>8.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Приказ Министерства цифрового развития, связи и массовых коммуникаций Российской Федерации от 31.07.2020 № 367 «Об утверждении порядка демонстрации знака информационной продукции в начале трансляции телепрограммы, телепередачи, а также при каждом возобновлении их трансляции (после прерывания рекламой и (или) иной информацией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)».</a:t>
            </a:r>
            <a:endParaRPr lang="ru-RU" sz="10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2060"/>
                </a:solidFill>
                <a:latin typeface="Arial Narrow" pitchFamily="34" charset="0"/>
              </a:rPr>
              <a:t>9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. Приказ Министерства цифрового развития, связи и массовых коммуникаций Российской Федерации от 31.07.2020 № 368 «Об утверждении порядка сопровождения информационной продукции, распространяемой посредством радиовещания, сообщением об ограничении распространения информационной продукции среди детей в начале трансляции радиопередач».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2060"/>
                </a:solidFill>
                <a:latin typeface="Arial Narrow" pitchFamily="34" charset="0"/>
              </a:rPr>
              <a:t>10.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Приказ </a:t>
            </a:r>
            <a:r>
              <a:rPr lang="ru-RU" sz="1000" b="1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Роскомнадзора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от 17.01.2012 № 11 «Об утверждении порядка  представления вещателем  в лицензирующий орган сведений об операторах связи, осуществляющих трансляцию телеканала, радиоканала по договору с вещателем таких телеканала или радиоканала, и о лицах, распространяющих телеканал, радиоканал в неизменном виде по договору с вещателем таких телеканала или радиоканала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.</a:t>
            </a:r>
            <a:endParaRPr lang="ru-RU" sz="10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5355" y="4011910"/>
            <a:ext cx="827644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2060"/>
                </a:solidFill>
                <a:latin typeface="Arial Narrow" panose="020B0606020202030204" pitchFamily="34" charset="0"/>
              </a:rPr>
              <a:t>В соответствии с Федеральным законом от 30.10.2018 № 380-ФЗ ФЗ «О внесении изменений в статью 31 Закона Российской Федерации «О средствах массовой информации» и постановлением Правительства Российской Федерации от 14.12.2018 № 1562 перечень лицензионных требований в сфере телерадиовещания </a:t>
            </a:r>
            <a:r>
              <a:rPr lang="ru-RU" sz="1100" b="1" dirty="0">
                <a:solidFill>
                  <a:srgbClr val="FF0000"/>
                </a:solidFill>
                <a:latin typeface="Arial Narrow" panose="020B0606020202030204" pitchFamily="34" charset="0"/>
              </a:rPr>
              <a:t>с 1 января 2020 года </a:t>
            </a:r>
            <a:r>
              <a:rPr lang="ru-RU" sz="1100" b="1" dirty="0">
                <a:solidFill>
                  <a:srgbClr val="002060"/>
                </a:solidFill>
                <a:latin typeface="Arial Narrow" panose="020B0606020202030204" pitchFamily="34" charset="0"/>
              </a:rPr>
              <a:t>дополняется требованием обеспечение лицензиатом – вещателем телеканала доступности для инвалидов по слуху продукции средства массовой информации в объеме не менее 5 процентов объема вещания в неделю (без учета телепрограмм, телепередач, идущих в эфир без предварительной записи)».</a:t>
            </a:r>
          </a:p>
        </p:txBody>
      </p:sp>
    </p:spTree>
    <p:extLst>
      <p:ext uri="{BB962C8B-B14F-4D97-AF65-F5344CB8AC3E}">
        <p14:creationId xmlns:p14="http://schemas.microsoft.com/office/powerpoint/2010/main" val="218706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Объект 1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9" y="2900396"/>
            <a:ext cx="552381" cy="542857"/>
          </a:xfrm>
        </p:spPr>
      </p:pic>
      <p:pic>
        <p:nvPicPr>
          <p:cNvPr id="4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69878" cy="5143500"/>
          </a:xfrm>
          <a:prstGeom prst="rect">
            <a:avLst/>
          </a:prstGeom>
          <a:noFill/>
          <a:ln w="9525">
            <a:solidFill>
              <a:srgbClr val="002060"/>
            </a:solidFill>
            <a:miter lim="4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95536" y="6209"/>
            <a:ext cx="85820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Федерального закона от 29.12.2010 № 436-ФЗ «О защите детей от информации, причиняющей вред их здоровью и развитию»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20883" y="941734"/>
            <a:ext cx="27313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РАДИОВЕЩАТЕЛЕЙ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71366" y="2352823"/>
            <a:ext cx="202491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маркируются: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641" y="2687421"/>
            <a:ext cx="3312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Радиопрограммы</a:t>
            </a:r>
            <a:r>
              <a:rPr lang="ru-RU" sz="16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, радиопередачи, транслируемые в эфире без предварительной записи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4914" y="3456473"/>
            <a:ext cx="30963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Информационная </a:t>
            </a:r>
            <a:r>
              <a:rPr lang="ru-RU" sz="16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продукция, имеющая значительную историческую, художественную или иную культурную ценность для общества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55073" y="2372446"/>
            <a:ext cx="230467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сообщения: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23227" y="2744056"/>
            <a:ext cx="36320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Сопровождение </a:t>
            </a:r>
            <a:r>
              <a:rPr lang="ru-RU" sz="1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текстовым сообщением об ограничении распространения среди детей информации осуществляется вещателем не реже 4 раз в сутки при непрерывном вещании вместе с иными выходными данными  или при каждом выходе в эфир радиопрограммы с иными выходными данными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78518" y="4389184"/>
            <a:ext cx="40577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должен </a:t>
            </a:r>
            <a:r>
              <a:rPr lang="ru-RU" sz="1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соответствовать возрастной категории, указываемой в звуковом текстовом предупреждении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736333" y="2332978"/>
            <a:ext cx="66556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Вид: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60615" y="2763206"/>
            <a:ext cx="18170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Звуковое текстовое предупреждение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81733" y="3275268"/>
            <a:ext cx="467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!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08304" y="3306613"/>
            <a:ext cx="196176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Не может накладываться на звуковые сообщения, препятствующие восприятию текстового предупреждения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69" y="1259363"/>
            <a:ext cx="349461" cy="3434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48" y="1839089"/>
            <a:ext cx="349461" cy="34343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71" y="1810323"/>
            <a:ext cx="349461" cy="3434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72" y="1286833"/>
            <a:ext cx="349461" cy="343436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618381" y="1258712"/>
            <a:ext cx="1902188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Старше шести лет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18381" y="1838396"/>
            <a:ext cx="2391297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тарше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двенадцати лет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314234" y="1283065"/>
            <a:ext cx="2642142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тарше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шестнадцати лет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322032" y="1810323"/>
            <a:ext cx="2142446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 для детей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703" y="1272801"/>
            <a:ext cx="426649" cy="37227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452" y="1756190"/>
            <a:ext cx="443980" cy="44398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433" y="1784750"/>
            <a:ext cx="380506" cy="38478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24" y="1192034"/>
            <a:ext cx="477324" cy="44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0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503" y="2146846"/>
            <a:ext cx="1546994" cy="2049958"/>
          </a:xfrm>
        </p:spPr>
      </p:pic>
      <p:pic>
        <p:nvPicPr>
          <p:cNvPr id="4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57" y="0"/>
            <a:ext cx="9169878" cy="5143500"/>
          </a:xfrm>
          <a:prstGeom prst="rect">
            <a:avLst/>
          </a:prstGeom>
          <a:noFill/>
          <a:ln w="12700">
            <a:solidFill>
              <a:schemeClr val="accent1"/>
            </a:solidFill>
            <a:miter lim="4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7200" y="-2254"/>
            <a:ext cx="8507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Федерального закона от 29.12.2010 № 436-ФЗ «О защите детей от информации, причиняющей вред их здоровью и развитию»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68754" y="1375048"/>
            <a:ext cx="13413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местному времени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69905" y="654566"/>
            <a:ext cx="7344816" cy="424658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7668" y="2159957"/>
            <a:ext cx="35655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ru-RU" sz="1200" i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Отдельные </a:t>
            </a:r>
            <a:r>
              <a:rPr lang="ru-RU" sz="1200" i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бранные слова и (или) выражения, не относящиеся к нецензурной брани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30158" y="2521878"/>
            <a:ext cx="386784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200" i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Не </a:t>
            </a:r>
            <a:r>
              <a:rPr lang="ru-RU" sz="1200" i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эксплуатирующие интереса к сексу и не наносящие оскорбительного характера изображение или описание половых отношений между мужчиной и женщиной, за исключением изображения или описания действий сексуального </a:t>
            </a:r>
            <a:r>
              <a:rPr lang="ru-RU" sz="1200" i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характера.</a:t>
            </a:r>
            <a:endParaRPr lang="ru-RU" sz="1200" i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70622" y="690948"/>
            <a:ext cx="60237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 подлежит распространению посредством 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телевещания:</a:t>
            </a: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92118" y="2245535"/>
            <a:ext cx="41530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Побуждающая </a:t>
            </a:r>
            <a:r>
              <a:rPr lang="ru-RU" sz="1200" i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детей к совершению действий, представляющих угрозу их жизни </a:t>
            </a:r>
            <a:r>
              <a:rPr lang="ru-RU" sz="1200" i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и (или) здоровью, </a:t>
            </a:r>
          </a:p>
          <a:p>
            <a:r>
              <a:rPr lang="ru-RU" sz="1200" i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в том числе к причинению вреда своему здоровью, самоубийству…</a:t>
            </a:r>
            <a:endParaRPr lang="ru-RU" sz="1200" i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24098" y="2955775"/>
            <a:ext cx="38457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Обосновывающая </a:t>
            </a:r>
            <a:r>
              <a:rPr lang="ru-RU" sz="1200" i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или </a:t>
            </a:r>
            <a:r>
              <a:rPr lang="ru-RU" sz="1200" i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оправдывающая допустимость </a:t>
            </a:r>
            <a:r>
              <a:rPr lang="ru-RU" sz="1200" i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насилия и жестокости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358477" y="3379089"/>
            <a:ext cx="3623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Отрицающая </a:t>
            </a:r>
            <a:r>
              <a:rPr lang="ru-RU" sz="1200" i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семейные ценности и формирующая неуважение к членам семьи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371297" y="2031919"/>
            <a:ext cx="32519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ru-RU" sz="1200" i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Оправдывающая </a:t>
            </a:r>
            <a:r>
              <a:rPr lang="ru-RU" sz="1200" i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противоправное поведение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355815" y="3758505"/>
            <a:ext cx="39104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Способная </a:t>
            </a:r>
            <a:r>
              <a:rPr lang="ru-RU" sz="1200" i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вызвать у детей желание употребить наркотические средства, психотропные и одурманивающие вещества, табачные изделия, алкогольную или спиртосодержащую продукцию, принять участие в азартных играх, заниматься проституцией, бродяжничеством или попрошайничеством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741" y="1196310"/>
            <a:ext cx="712214" cy="78073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783" y="1174278"/>
            <a:ext cx="929113" cy="85043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59" y="1152897"/>
            <a:ext cx="842853" cy="86948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6236652" y="1367712"/>
            <a:ext cx="13413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местному времени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" t="2969" r="5707" b="-1"/>
          <a:stretch/>
        </p:blipFill>
        <p:spPr>
          <a:xfrm>
            <a:off x="179512" y="1199488"/>
            <a:ext cx="834314" cy="849801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41961" y="3527036"/>
            <a:ext cx="2733134" cy="1107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C00000"/>
                </a:solidFill>
                <a:latin typeface="+mn-lt"/>
              </a:rPr>
              <a:t>ИСКЛЮЧЕНИЕ: </a:t>
            </a:r>
            <a:r>
              <a:rPr lang="ru-RU" sz="1100" b="1" dirty="0">
                <a:solidFill>
                  <a:srgbClr val="002060"/>
                </a:solidFill>
                <a:latin typeface="+mn-lt"/>
              </a:rPr>
              <a:t>программы, доступ к просмотру которых осуществляется исключительно </a:t>
            </a:r>
            <a:r>
              <a:rPr lang="ru-RU" sz="1100" b="1" dirty="0">
                <a:solidFill>
                  <a:srgbClr val="C00000"/>
                </a:solidFill>
                <a:latin typeface="+mn-lt"/>
              </a:rPr>
              <a:t>НА ПЛАТНОЙ ОСНОВЕ </a:t>
            </a:r>
            <a:r>
              <a:rPr lang="ru-RU" sz="1100" b="1" dirty="0">
                <a:solidFill>
                  <a:srgbClr val="002060"/>
                </a:solidFill>
                <a:latin typeface="+mn-lt"/>
              </a:rPr>
              <a:t>с применением декодирующих устройств и демонстрацией соответствующего знака информационной продукции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921446" y="3460177"/>
            <a:ext cx="2091749" cy="1446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  <a:latin typeface="+mn-lt"/>
              </a:rPr>
              <a:t>ИСКЛЮЧЕНИЕ: </a:t>
            </a:r>
            <a:r>
              <a:rPr lang="ru-RU" sz="1100" b="1" dirty="0" smtClean="0">
                <a:solidFill>
                  <a:srgbClr val="002060"/>
                </a:solidFill>
                <a:latin typeface="+mn-lt"/>
              </a:rPr>
              <a:t>программы</a:t>
            </a:r>
            <a:r>
              <a:rPr lang="ru-RU" sz="1100" b="1" dirty="0">
                <a:solidFill>
                  <a:srgbClr val="002060"/>
                </a:solidFill>
                <a:latin typeface="+mn-lt"/>
              </a:rPr>
              <a:t>, доступ к просмотру которых осуществляется исключительно с применением декодирующих устройств и демонстрацией соответствующего знака информационной </a:t>
            </a:r>
            <a:r>
              <a:rPr lang="ru-RU" sz="1100" b="1" dirty="0" smtClean="0">
                <a:solidFill>
                  <a:srgbClr val="002060"/>
                </a:solidFill>
                <a:latin typeface="+mn-lt"/>
              </a:rPr>
              <a:t>продукции.</a:t>
            </a:r>
            <a:endParaRPr lang="ru-RU" sz="11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1" name="Рисунок 30" descr="checkmarkblu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1041" y="2188062"/>
            <a:ext cx="306867" cy="232140"/>
          </a:xfrm>
          <a:prstGeom prst="rect">
            <a:avLst/>
          </a:prstGeom>
        </p:spPr>
      </p:pic>
      <p:pic>
        <p:nvPicPr>
          <p:cNvPr id="32" name="Рисунок 31" descr="checkmarkblu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1041" y="2596778"/>
            <a:ext cx="306867" cy="232140"/>
          </a:xfrm>
          <a:prstGeom prst="rect">
            <a:avLst/>
          </a:prstGeom>
        </p:spPr>
      </p:pic>
      <p:pic>
        <p:nvPicPr>
          <p:cNvPr id="33" name="Рисунок 32" descr="checkmarkblu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7568" y="2044507"/>
            <a:ext cx="306867" cy="232140"/>
          </a:xfrm>
          <a:prstGeom prst="rect">
            <a:avLst/>
          </a:prstGeom>
        </p:spPr>
      </p:pic>
      <p:pic>
        <p:nvPicPr>
          <p:cNvPr id="34" name="Рисунок 33" descr="checkmarkblu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35968" y="3802403"/>
            <a:ext cx="306867" cy="232140"/>
          </a:xfrm>
          <a:prstGeom prst="rect">
            <a:avLst/>
          </a:prstGeom>
        </p:spPr>
      </p:pic>
      <p:pic>
        <p:nvPicPr>
          <p:cNvPr id="36" name="Рисунок 35" descr="checkmarkblu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12455" y="3057624"/>
            <a:ext cx="306867" cy="187152"/>
          </a:xfrm>
          <a:prstGeom prst="rect">
            <a:avLst/>
          </a:prstGeom>
        </p:spPr>
      </p:pic>
      <p:pic>
        <p:nvPicPr>
          <p:cNvPr id="37" name="Рисунок 36" descr="checkmarkblu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2967" y="2339933"/>
            <a:ext cx="306867" cy="232140"/>
          </a:xfrm>
          <a:prstGeom prst="rect">
            <a:avLst/>
          </a:prstGeom>
        </p:spPr>
      </p:pic>
      <p:pic>
        <p:nvPicPr>
          <p:cNvPr id="30" name="Рисунок 29" descr="checkmarkblu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32472" y="3446013"/>
            <a:ext cx="306867" cy="23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6" y="0"/>
            <a:ext cx="9144000" cy="51435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rgbClr val="002060"/>
            </a:solidFill>
            <a:miter lim="4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Соблюдение требований Федерального закона от 23.02.2013 № 15-ФЗ «Об охране здоровья граждан от воздействия окружающего дыма и последствий потребления табака»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63520" y="1165020"/>
            <a:ext cx="318406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Вещатель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организатор демонстрации должен обеспечить трансляцию социальной рекламы о вреде потребления табака непосредственно перед началом или во время демонстрации такого произведения, такой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58890" y="1220562"/>
            <a:ext cx="26597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реклама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вреде табака размещается непосредственно 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началом или во время демонстрации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произведения, в котором демонстрируются табачные изделия или процесс потребления табака</a:t>
            </a:r>
          </a:p>
        </p:txBody>
      </p:sp>
      <p:sp>
        <p:nvSpPr>
          <p:cNvPr id="20" name="Фигура, имеющая форму буквы L 19"/>
          <p:cNvSpPr/>
          <p:nvPr/>
        </p:nvSpPr>
        <p:spPr>
          <a:xfrm rot="19294825">
            <a:off x="6151172" y="988922"/>
            <a:ext cx="360040" cy="504468"/>
          </a:xfrm>
          <a:prstGeom prst="corner">
            <a:avLst>
              <a:gd name="adj1" fmla="val 38805"/>
              <a:gd name="adj2" fmla="val 34986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/>
          <a:srcRect l="31646" t="8904" r="30826" b="10618"/>
          <a:stretch/>
        </p:blipFill>
        <p:spPr>
          <a:xfrm>
            <a:off x="31916" y="958926"/>
            <a:ext cx="558028" cy="523272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586007" y="3600536"/>
            <a:ext cx="74645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Аудиовизуальная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продукция, </a:t>
            </a:r>
            <a:r>
              <a:rPr lang="ru-RU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созданная для детей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должна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содержать демонстрацию табачных изделий и процесса потребления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табака.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47664" y="4133821"/>
            <a:ext cx="73932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Аудиовизуальная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продукция,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взрослых  не должна содержать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демонстрацию табачных изделий и процесса потребления табака, </a:t>
            </a:r>
            <a:r>
              <a:rPr lang="ru-RU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это не является частью художественного </a:t>
            </a:r>
            <a:r>
              <a:rPr lang="ru-RU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замысла.</a:t>
            </a:r>
            <a:endParaRPr lang="ru-RU" sz="1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4717" y="1219689"/>
            <a:ext cx="3118564" cy="19197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/>
          <a:srcRect l="16355" t="13986" r="12772" b="9091"/>
          <a:stretch/>
        </p:blipFill>
        <p:spPr>
          <a:xfrm>
            <a:off x="5606734" y="3075571"/>
            <a:ext cx="852156" cy="5902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4940" y="3912311"/>
            <a:ext cx="853638" cy="79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7" y="0"/>
            <a:ext cx="9169878" cy="5143500"/>
          </a:xfrm>
          <a:prstGeom prst="rect">
            <a:avLst/>
          </a:prstGeom>
          <a:noFill/>
          <a:ln w="9525">
            <a:solidFill>
              <a:srgbClr val="002060"/>
            </a:solidFill>
            <a:miter lim="4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048650" y="38033"/>
            <a:ext cx="50208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«Дни памяти и скорби», </a:t>
            </a: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«Дни траура»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44329" y="1898953"/>
            <a:ext cx="5309211" cy="1826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развлекательным программам относятся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 программы, основными признаками которых являются сочетание юмора, азарта, лёгкости, получения удовольствия, наслаждения, эмоционального комфорта. К ним относятся эстрадные и цирковые представления, концерты, ток-шоу, шоу, игры и конкурсы, телевизионные юмористические сериалы, комедийные фильмы и другое.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78307" y="1014659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«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Дни памяти и скорби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на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телевидении и радио отменяются развлекательные мероприятия и передачи в течение всего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дня.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84039" y="3765059"/>
            <a:ext cx="5294910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этом считаем возможным трансляцию в эфире радиоканалов, телеканалов утренних и вечерних шоу с исключением из их эфира откровенно развлекательного контента.</a:t>
            </a:r>
            <a:endParaRPr lang="ru-RU" sz="1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598" y="3303394"/>
            <a:ext cx="34465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траура в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телерадиоэфире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распространение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/>
          <a:srcRect l="9275" t="16623" r="5703" b="1107"/>
          <a:stretch/>
        </p:blipFill>
        <p:spPr>
          <a:xfrm>
            <a:off x="199621" y="869030"/>
            <a:ext cx="3182539" cy="229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7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/>
          </p:cNvSpPr>
          <p:nvPr/>
        </p:nvSpPr>
        <p:spPr bwMode="auto">
          <a:xfrm>
            <a:off x="899592" y="3219822"/>
            <a:ext cx="7231063" cy="40011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1"/>
            <a:r>
              <a:rPr lang="ru-RU" altLang="ru-RU" sz="2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sym typeface="Arial Narrow" pitchFamily="34" charset="0"/>
              </a:rPr>
              <a:t>СПАСИБО ЗА ВНИМАНИЕ</a:t>
            </a:r>
            <a:r>
              <a:rPr lang="ru-RU" altLang="ru-RU" sz="2000" b="1" dirty="0">
                <a:solidFill>
                  <a:srgbClr val="17375E"/>
                </a:solidFill>
                <a:latin typeface="Arial Narrow" pitchFamily="34" charset="0"/>
                <a:sym typeface="Arial Narrow" pitchFamily="34" charset="0"/>
              </a:rPr>
              <a:t>!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371"/>
            <a:ext cx="9169878" cy="5143500"/>
          </a:xfrm>
          <a:prstGeom prst="rect">
            <a:avLst/>
          </a:prstGeom>
          <a:noFill/>
          <a:ln w="9525">
            <a:solidFill>
              <a:srgbClr val="002060"/>
            </a:solidFill>
            <a:miter lim="400000"/>
            <a:headEnd/>
            <a:tailEnd/>
          </a:ln>
          <a:effectLst/>
        </p:spPr>
      </p:pic>
      <p:sp>
        <p:nvSpPr>
          <p:cNvPr id="5" name="TextBox 8"/>
          <p:cNvSpPr txBox="1"/>
          <p:nvPr/>
        </p:nvSpPr>
        <p:spPr>
          <a:xfrm>
            <a:off x="346631" y="4068"/>
            <a:ext cx="83983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требований,  установленный ст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31 Закона РФ О СМИ и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 23.09.2020 № 1529 «О лицензировании телевизионного вещания и радиовещания».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checkmark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3013" y="1058816"/>
            <a:ext cx="454498" cy="323556"/>
          </a:xfrm>
          <a:prstGeom prst="rect">
            <a:avLst/>
          </a:prstGeom>
        </p:spPr>
      </p:pic>
      <p:pic>
        <p:nvPicPr>
          <p:cNvPr id="23" name="Рисунок 22" descr="checkmark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14" y="1353172"/>
            <a:ext cx="454498" cy="343821"/>
          </a:xfrm>
          <a:prstGeom prst="rect">
            <a:avLst/>
          </a:prstGeom>
        </p:spPr>
      </p:pic>
      <p:pic>
        <p:nvPicPr>
          <p:cNvPr id="24" name="Рисунок 23" descr="checkmark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023" y="1655317"/>
            <a:ext cx="454498" cy="343821"/>
          </a:xfrm>
          <a:prstGeom prst="rect">
            <a:avLst/>
          </a:prstGeom>
        </p:spPr>
      </p:pic>
      <p:pic>
        <p:nvPicPr>
          <p:cNvPr id="25" name="Рисунок 24" descr="checkmark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890" y="1951165"/>
            <a:ext cx="454498" cy="343821"/>
          </a:xfrm>
          <a:prstGeom prst="rect">
            <a:avLst/>
          </a:prstGeom>
        </p:spPr>
      </p:pic>
      <p:pic>
        <p:nvPicPr>
          <p:cNvPr id="26" name="Рисунок 25" descr="checkmark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326" y="2222492"/>
            <a:ext cx="454498" cy="343821"/>
          </a:xfrm>
          <a:prstGeom prst="rect">
            <a:avLst/>
          </a:prstGeom>
        </p:spPr>
      </p:pic>
      <p:pic>
        <p:nvPicPr>
          <p:cNvPr id="27" name="Рисунок 26" descr="checkmark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594" y="2532596"/>
            <a:ext cx="454498" cy="343821"/>
          </a:xfrm>
          <a:prstGeom prst="rect">
            <a:avLst/>
          </a:prstGeom>
        </p:spPr>
      </p:pic>
      <p:pic>
        <p:nvPicPr>
          <p:cNvPr id="28" name="Рисунок 27" descr="checkmark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3521" y="2834833"/>
            <a:ext cx="454498" cy="343821"/>
          </a:xfrm>
          <a:prstGeom prst="rect">
            <a:avLst/>
          </a:prstGeom>
        </p:spPr>
      </p:pic>
      <p:pic>
        <p:nvPicPr>
          <p:cNvPr id="29" name="Рисунок 28" descr="checkmark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7376" y="3182649"/>
            <a:ext cx="454498" cy="343821"/>
          </a:xfrm>
          <a:prstGeom prst="rect">
            <a:avLst/>
          </a:prstGeom>
        </p:spPr>
      </p:pic>
      <p:pic>
        <p:nvPicPr>
          <p:cNvPr id="30" name="Рисунок 29" descr="checkmark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5282" y="3518709"/>
            <a:ext cx="454498" cy="343821"/>
          </a:xfrm>
          <a:prstGeom prst="rect">
            <a:avLst/>
          </a:prstGeom>
        </p:spPr>
      </p:pic>
      <p:pic>
        <p:nvPicPr>
          <p:cNvPr id="31" name="Рисунок 30" descr="checkmark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2452" y="4616283"/>
            <a:ext cx="454498" cy="343821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187311" y="1125510"/>
            <a:ext cx="7851190" cy="26898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0160" rIns="10160" bIns="10160" numCol="1" spcCol="1270" anchor="ctr" anchorCtr="0">
            <a:no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Вещание указанного в лицензии телеканала или радиоканала;</a:t>
            </a:r>
            <a:endParaRPr lang="ru-RU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63052" y="1318215"/>
            <a:ext cx="2923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Соблюдение объемов вещания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12714" y="1618450"/>
            <a:ext cx="32419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Соблюдение даты начала вещания;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2415" y="3497742"/>
            <a:ext cx="1207949" cy="1273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Прямоугольник 38"/>
          <p:cNvSpPr/>
          <p:nvPr/>
        </p:nvSpPr>
        <p:spPr>
          <a:xfrm>
            <a:off x="660882" y="1875573"/>
            <a:ext cx="80959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Вещание в пределах территории распространения телеканала или радиоканала;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794340" y="2186140"/>
            <a:ext cx="62665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Вещание в определенной среде (согласно лицензии);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910582" y="2414235"/>
            <a:ext cx="68169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Вещание на выделенных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частотах (для эфирного вещания);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070235" y="2678425"/>
            <a:ext cx="7858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Вещание на указанной в лицензии позиции в мультиплексе - в случае наземного эфирного цифрового вещания;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243800" y="3148104"/>
            <a:ext cx="73337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Соблюдение параметров спутникового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вещания – для спутникового вещания;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468627" y="340866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Соблюдение программной направленности;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319924" y="4533501"/>
            <a:ext cx="67597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2020 года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доступности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инвалидов по слуху продукции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 в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объеме не менее 5 процентов объема вещания в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неделю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Рисунок 31" descr="checkmark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9989" y="3820505"/>
            <a:ext cx="454498" cy="343821"/>
          </a:xfrm>
          <a:prstGeom prst="rect">
            <a:avLst/>
          </a:prstGeom>
        </p:spPr>
      </p:pic>
      <p:pic>
        <p:nvPicPr>
          <p:cNvPr id="37" name="Рисунок 36" descr="checkmark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0701" y="4183253"/>
            <a:ext cx="454498" cy="34382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93212" y="3646680"/>
            <a:ext cx="73634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Соблюдение срока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неосуществления вещания (не более трех месяцев) –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случае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отсутствия вещания по лицензии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49194" y="4080157"/>
            <a:ext cx="71000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Соблюдение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требования лицензии о мощности передатчика, периодичности и времени вещания</a:t>
            </a:r>
          </a:p>
        </p:txBody>
      </p:sp>
    </p:spTree>
    <p:extLst>
      <p:ext uri="{BB962C8B-B14F-4D97-AF65-F5344CB8AC3E}">
        <p14:creationId xmlns:p14="http://schemas.microsoft.com/office/powerpoint/2010/main" val="70858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08" y="0"/>
            <a:ext cx="9153629" cy="5143500"/>
          </a:xfrm>
          <a:prstGeom prst="rect">
            <a:avLst/>
          </a:prstGeom>
          <a:noFill/>
          <a:ln w="12700">
            <a:solidFill>
              <a:srgbClr val="002060"/>
            </a:solidFill>
            <a:miter lim="4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70372" y="32295"/>
            <a:ext cx="8208912" cy="36296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  <a:effectLst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itchFamily="34" charset="0"/>
              </a:defRPr>
            </a:lvl5pPr>
            <a:lvl6pPr marL="457200" algn="ctr" rtl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914400" algn="ctr" rtl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1371600" algn="ctr" rtl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1828800" algn="ctr" rtl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внесения изменений в лицензию на вещание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11782" y="3687752"/>
            <a:ext cx="32503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внесения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сведений о радиочастотах и (или) позиции телеканала или радиоканала в мультиплексе (выделение конкретных радиочастот для вещания с использованием ограниченного радиочастотного ресурса (наземного эфирного вещания, спутникового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вещания.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163" y="1078430"/>
            <a:ext cx="27885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связи с реорганизацией юридического лица в форме преобразования;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изменения его наименования, адреса места нахождения,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адресов мест осуществления лицензируемого вида деятельности, </a:t>
            </a:r>
            <a:endParaRPr lang="en-US" sz="12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уступки лицензии другому лицу (только с согласия лицензирующего органа)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27103" y="1318320"/>
            <a:ext cx="32515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изменения наименования (названия) телеканала или радиоканала,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программной направленности телеканала или радиоканала,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программной концепции вещания,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территории распространения телеканала или радиоканала,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объема вещания,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даты начала вещания,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среды вещания телеканала или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радиоканала,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перечня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выполняемых работ, составляющих лицензируемый вид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деятельности; </a:t>
            </a:r>
            <a:endParaRPr lang="en-US" sz="12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3781" y="3034489"/>
            <a:ext cx="26983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переоформления лицензии необходимо заполнить заявление и предоставить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Федеральную службу по надзору в сфере связи, информационных технологий и массовых коммуникаций (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форма бланка заявления расположена на сайте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Роскомнадзора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3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sz="13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//</a:t>
            </a:r>
            <a:r>
              <a:rPr lang="en-US" sz="13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rkn.gov.ru</a:t>
            </a:r>
            <a:endParaRPr lang="ru-RU" sz="1300" b="1" u="sng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0800000">
            <a:off x="151391" y="2680033"/>
            <a:ext cx="318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*</a:t>
            </a:r>
            <a:endParaRPr lang="ru-RU" sz="4800" dirty="0">
              <a:solidFill>
                <a:srgbClr val="FF0000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 flipV="1">
            <a:off x="2522783" y="911996"/>
            <a:ext cx="480183" cy="2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306884" y="839767"/>
            <a:ext cx="575946" cy="2607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" b="20922"/>
          <a:stretch/>
        </p:blipFill>
        <p:spPr bwMode="auto">
          <a:xfrm>
            <a:off x="2989845" y="395260"/>
            <a:ext cx="2309964" cy="827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3467452" y="605654"/>
            <a:ext cx="1341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054508" y="672124"/>
            <a:ext cx="2764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Закону РФ «О СМИ»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7844" y="452734"/>
            <a:ext cx="2597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Закону РФ «О лицензировании»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298454"/>
              </p:ext>
            </p:extLst>
          </p:nvPr>
        </p:nvGraphicFramePr>
        <p:xfrm>
          <a:off x="2784446" y="1289490"/>
          <a:ext cx="3051548" cy="3787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Document" r:id="rId6" imgW="6350587" imgH="9518410" progId="Word.Document.12">
                  <p:embed/>
                </p:oleObj>
              </mc:Choice>
              <mc:Fallback>
                <p:oleObj name="Document" r:id="rId6" imgW="6350587" imgH="9518410" progId="Word.Document.12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4446" y="1289490"/>
                        <a:ext cx="3051548" cy="3787161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832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31" y="0"/>
            <a:ext cx="9169878" cy="51435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2060"/>
            </a:solidFill>
            <a:miter lim="4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900935" y="-32616"/>
            <a:ext cx="74602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в лицензирующий орган сведений об операторах связи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7814" y="1629386"/>
            <a:ext cx="2448272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Уведомление об операторе связи</a:t>
            </a:r>
            <a:endParaRPr lang="ru-RU" sz="12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15072" y="1541803"/>
            <a:ext cx="3280342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Уведомление о предоставлении сведений о расторжении договора с оператором связи</a:t>
            </a:r>
            <a:endParaRPr lang="ru-RU" sz="11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055" y="599334"/>
            <a:ext cx="8989441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обстоятельства предусмотрены Приказом </a:t>
            </a:r>
            <a:r>
              <a:rPr lang="ru-RU" sz="1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Роскомнадзора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17.01.2012 N 11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порядка представления вещателем в лицензирующий орган сведений об операторах связи, осуществляющих трансляцию телеканала, радиоканала по договору с вещателем таких телеканала или радиоканала, и о лицах, распространяющих телеканал, радиоканал в неизменном виде по договору с вещателем таких телеканала или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радиоканала».</a:t>
            </a: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1522" y="1874152"/>
            <a:ext cx="3140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Направляется в срок </a:t>
            </a:r>
            <a:r>
              <a:rPr lang="ru-RU" sz="1200" b="1" i="1" u="sng" dirty="0" smtClean="0">
                <a:solidFill>
                  <a:srgbClr val="C00000"/>
                </a:solidFill>
              </a:rPr>
              <a:t>не позднее 10 дней </a:t>
            </a:r>
            <a:r>
              <a:rPr lang="ru-RU" sz="1200" b="1" i="1" dirty="0" smtClean="0">
                <a:solidFill>
                  <a:srgbClr val="C00000"/>
                </a:solidFill>
              </a:rPr>
              <a:t>с </a:t>
            </a:r>
            <a:r>
              <a:rPr lang="ru-RU" sz="1200" b="1" i="1" dirty="0" smtClean="0">
                <a:solidFill>
                  <a:schemeClr val="tx1"/>
                </a:solidFill>
              </a:rPr>
              <a:t>даты начала трансляции или распространения.</a:t>
            </a:r>
            <a:endParaRPr lang="ru-RU" sz="1200" b="1" i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481317" y="1916739"/>
            <a:ext cx="349469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i="1" dirty="0" smtClean="0">
                <a:solidFill>
                  <a:schemeClr val="tx1"/>
                </a:solidFill>
              </a:rPr>
              <a:t>Направляется в срок </a:t>
            </a:r>
            <a:r>
              <a:rPr lang="ru-RU" sz="1100" b="1" i="1" u="sng" dirty="0" smtClean="0">
                <a:solidFill>
                  <a:srgbClr val="C00000"/>
                </a:solidFill>
              </a:rPr>
              <a:t>не позднее чем за 30 дней </a:t>
            </a:r>
            <a:r>
              <a:rPr lang="ru-RU" sz="1100" b="1" i="1" dirty="0" smtClean="0">
                <a:solidFill>
                  <a:srgbClr val="C00000"/>
                </a:solidFill>
              </a:rPr>
              <a:t>до </a:t>
            </a:r>
            <a:r>
              <a:rPr lang="ru-RU" sz="1100" b="1" i="1" dirty="0" smtClean="0">
                <a:solidFill>
                  <a:schemeClr val="tx1"/>
                </a:solidFill>
              </a:rPr>
              <a:t>даты прекращения трансляции или распространения.</a:t>
            </a:r>
            <a:endParaRPr lang="ru-RU" sz="1100" b="1" i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15189" y="2479472"/>
            <a:ext cx="221443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</a:rPr>
              <a:t>Формы уведомлений, в соответствии с ПРИКАЗОМ </a:t>
            </a:r>
            <a:r>
              <a:rPr lang="ru-RU" sz="1100" b="1" dirty="0">
                <a:solidFill>
                  <a:srgbClr val="C00000"/>
                </a:solidFill>
              </a:rPr>
              <a:t>РОСКОМНАДЗОРА ОТ 03.06.2013 N 591 "ОБ УТВЕРЖДЕНИИ ТИПОВЫХ ФОРМ ДОКУМЕНТОВ, ИСПОЛЬЗУЕМЫХ ФЕДЕРАЛЬНОЙ СЛУЖБОЙ ПО НАДЗОРУ В СФЕРЕ СВЯЗИ, ИНФОРМАЦИОННЫХ ТЕХНОЛОГИЙ И МАССОВЫХ КОММУНИКАЦИЙ В ПРОЦЕССЕ ЛИЦЕНЗИРОВАНИЯ ОТДЕЛЬНЫХ ВИДОВ ДЕЯТЕЛЬНОСТИ" </a:t>
            </a:r>
          </a:p>
        </p:txBody>
      </p:sp>
      <p:pic>
        <p:nvPicPr>
          <p:cNvPr id="16" name="Рисунок 15"/>
          <p:cNvPicPr/>
          <p:nvPr/>
        </p:nvPicPr>
        <p:blipFill rotWithShape="1">
          <a:blip r:embed="rId3" cstate="print"/>
          <a:srcRect l="24532" t="25855" r="28167" b="11411"/>
          <a:stretch/>
        </p:blipFill>
        <p:spPr bwMode="auto">
          <a:xfrm>
            <a:off x="3540796" y="2479472"/>
            <a:ext cx="3254618" cy="26384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/>
          <p:cNvPicPr/>
          <p:nvPr/>
        </p:nvPicPr>
        <p:blipFill rotWithShape="1">
          <a:blip r:embed="rId4" cstate="print"/>
          <a:srcRect l="24693" t="25934" r="28487" b="16622"/>
          <a:stretch/>
        </p:blipFill>
        <p:spPr bwMode="auto">
          <a:xfrm>
            <a:off x="47055" y="2479472"/>
            <a:ext cx="3125844" cy="2566713"/>
          </a:xfrm>
          <a:prstGeom prst="rect">
            <a:avLst/>
          </a:prstGeom>
          <a:ln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4483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878" y="0"/>
            <a:ext cx="9169878" cy="5143500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  <a:miter lim="4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835696" y="6118"/>
            <a:ext cx="5166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Вещание указанного в лицензии телеканала или радиоканала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758975"/>
            <a:ext cx="8640960" cy="830997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 о соблюдении / несоблюдении данного требования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делается на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основании семисуточной записи эфира, нахождения в эфире отбивок транслируемых радиоканалов,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джинглов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выходными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данными, заставок с выходными данными телеканалов.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28220" t="5473" r="28808" b="7184"/>
          <a:stretch/>
        </p:blipFill>
        <p:spPr bwMode="auto">
          <a:xfrm>
            <a:off x="3407208" y="1828938"/>
            <a:ext cx="2552700" cy="291846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456333">
            <a:off x="2784954" y="2877676"/>
            <a:ext cx="1735648" cy="3048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86536">
            <a:off x="4951562" y="3705081"/>
            <a:ext cx="2222374" cy="30482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472194" y="2553218"/>
            <a:ext cx="22851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Радиоканал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«Радио 7 (</a:t>
            </a:r>
            <a:r>
              <a:rPr lang="en-US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Radio 7)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(для идентификации СМИ выходные данные должны содержать: наименование СМИ, регистрирующий орган,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свидетельство о регистрации/номер записи о регистрации СМИ)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2212573"/>
            <a:ext cx="29579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Радиоканал «Н-Радио» (для идентификации СМИ выходные данные должны содержать: наименование СМИ, регистрирующий орган,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свидетельство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регистрации/номер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записи о регистрации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СМИ)</a:t>
            </a:r>
            <a:endParaRPr lang="ru-RU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727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69878" cy="5143500"/>
          </a:xfrm>
          <a:prstGeom prst="rect">
            <a:avLst/>
          </a:prstGeom>
          <a:noFill/>
          <a:ln w="9525">
            <a:solidFill>
              <a:srgbClr val="002060"/>
            </a:solidFill>
            <a:miter lim="400000"/>
            <a:headEnd/>
            <a:tailEnd/>
          </a:ln>
          <a:effectLst/>
        </p:spPr>
      </p:pic>
      <p:sp>
        <p:nvSpPr>
          <p:cNvPr id="5" name="Google Shape;210;p32"/>
          <p:cNvSpPr txBox="1"/>
          <p:nvPr/>
        </p:nvSpPr>
        <p:spPr>
          <a:xfrm>
            <a:off x="497703" y="72157"/>
            <a:ext cx="8105807" cy="853684"/>
          </a:xfrm>
          <a:prstGeom prst="rect">
            <a:avLst/>
          </a:prstGeom>
          <a:noFill/>
          <a:ln>
            <a:noFill/>
          </a:ln>
          <a:effectLst>
            <a:outerShdw blurRad="57150" dist="38100" dir="7920000" algn="bl" rotWithShape="0">
              <a:srgbClr val="999999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algn="ctr" fontAlgn="auto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</a:pPr>
            <a:r>
              <a:rPr lang="ru" sz="2000" b="1" kern="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Соблюдение требования об ОБЪЕМАХ ВЕЩАНИЯ, </a:t>
            </a:r>
            <a:r>
              <a:rPr lang="ru-RU" sz="2000" b="1" kern="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СООТНОШЕНИИ </a:t>
            </a:r>
            <a:r>
              <a:rPr lang="ru-RU" sz="20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вещания продукции СМИ к ОБЩЕМУ объему вещания в </a:t>
            </a:r>
            <a:r>
              <a:rPr lang="ru-RU" sz="2000" b="1" kern="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неделю</a:t>
            </a:r>
            <a:r>
              <a:rPr lang="en-US" sz="2000" b="1" kern="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 b="1" kern="0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2795" y="411510"/>
            <a:ext cx="5958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algn="ctr" fontAlgn="auto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</a:pPr>
            <a:endParaRPr lang="ru-RU" kern="0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8601" y="2084499"/>
            <a:ext cx="2722925" cy="584775"/>
          </a:xfrm>
          <a:prstGeom prst="rect">
            <a:avLst/>
          </a:prstGeom>
          <a:solidFill>
            <a:srgbClr val="FFFF00">
              <a:alpha val="27000"/>
            </a:srgb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Региональное СМИ –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 в неделю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32878" y="2080881"/>
            <a:ext cx="2737418" cy="584775"/>
          </a:xfrm>
          <a:prstGeom prst="rect">
            <a:avLst/>
          </a:prstGeom>
          <a:solidFill>
            <a:schemeClr val="accent1">
              <a:lumMod val="60000"/>
              <a:lumOff val="40000"/>
              <a:alpha val="59000"/>
            </a:schemeClr>
          </a:solidFill>
          <a:ln w="127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 сетевого партнера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163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часа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неделю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06271" y="1233713"/>
            <a:ext cx="3088672" cy="584775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ВЕЩАНИЯ В НЕДЕЛЮ – 168 ЧАСОВ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962264">
            <a:off x="2614383" y="1845989"/>
            <a:ext cx="807073" cy="28056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4815">
            <a:off x="5722403" y="1863200"/>
            <a:ext cx="705011" cy="28056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948408" y="2765444"/>
            <a:ext cx="4824537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общий объем регионального СМИ входят: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131378" y="3315690"/>
            <a:ext cx="1380970" cy="1197135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-1926" y="3496991"/>
            <a:ext cx="16110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содержательного характера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4456890" y="3403015"/>
            <a:ext cx="1316848" cy="1197135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2336213" y="3366614"/>
            <a:ext cx="1316848" cy="1197135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2408864" y="3652648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Выходные данные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21163" y="3479324"/>
            <a:ext cx="1352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Реклама (отмеченная выходными данными)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9" t="26061" r="12409" b="26734"/>
          <a:stretch/>
        </p:blipFill>
        <p:spPr>
          <a:xfrm>
            <a:off x="5972849" y="3698234"/>
            <a:ext cx="616793" cy="432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8" name="Овал 47"/>
          <p:cNvSpPr/>
          <p:nvPr/>
        </p:nvSpPr>
        <p:spPr>
          <a:xfrm>
            <a:off x="6855215" y="3375933"/>
            <a:ext cx="1316848" cy="1197135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6824825" y="3712436"/>
            <a:ext cx="1391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регионального СМИ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417" y="3683216"/>
            <a:ext cx="563929" cy="563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748" y="3674412"/>
            <a:ext cx="563929" cy="563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021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6618" y="0"/>
            <a:ext cx="9169878" cy="5143500"/>
          </a:xfrm>
          <a:prstGeom prst="rect">
            <a:avLst/>
          </a:prstGeom>
          <a:noFill/>
          <a:ln w="9525">
            <a:solidFill>
              <a:srgbClr val="002060"/>
            </a:solidFill>
            <a:miter lim="4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011897" y="17463"/>
            <a:ext cx="46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algn="ctr" fontAlgn="auto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</a:pPr>
            <a:r>
              <a:rPr lang="ru-RU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Соблюдение требования </a:t>
            </a:r>
            <a:r>
              <a:rPr lang="ru-RU" b="1" kern="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</a:t>
            </a:r>
            <a:r>
              <a:rPr lang="en-US" b="1" kern="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kern="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общем ОБЪЕМЕ ВЕЩАНИЯ</a:t>
            </a:r>
            <a:endParaRPr lang="ru-RU" b="1" kern="0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" name="Google Shape;211;p32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8409" y="1243631"/>
            <a:ext cx="3927527" cy="276827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64049171"/>
              </p:ext>
            </p:extLst>
          </p:nvPr>
        </p:nvGraphicFramePr>
        <p:xfrm>
          <a:off x="4067944" y="1733242"/>
          <a:ext cx="4896544" cy="657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2" descr="http://shkola106chel.ru/uploads/posts/2018-10/1540035523_adman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503" y="884587"/>
            <a:ext cx="864096" cy="82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gusn.mosreg.ru/upload/gallery/105/1138605_0d45d8977c3b8f464d9025bde2a2408ab42d100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373" y="2499742"/>
            <a:ext cx="808356" cy="102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983433299"/>
              </p:ext>
            </p:extLst>
          </p:nvPr>
        </p:nvGraphicFramePr>
        <p:xfrm>
          <a:off x="3851920" y="3284653"/>
          <a:ext cx="5256584" cy="1414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5332283" y="773277"/>
            <a:ext cx="3554377" cy="7903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С ВЕЩАНИЯ ОДНОГО СМИ НА ДРУГОЕ ОФОРМЛЯЕТСЯ ВЫХОДНЫМИ ДАННЫМИ (ПОЛНЫМИ ИЛИ СОКРАЩЕННЫМИ)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71079" y="2576859"/>
            <a:ext cx="36521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НЕВЕРНЫЙ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С ВЕЩАНИЯ ОДНОГО СМИ НА ДРУГОЕ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08520" y="597300"/>
            <a:ext cx="3832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Отнесение рекламных сообщений к объему вещания конкретного СМИ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Арка 1"/>
          <p:cNvSpPr/>
          <p:nvPr/>
        </p:nvSpPr>
        <p:spPr bwMode="auto">
          <a:xfrm rot="10800000">
            <a:off x="4200621" y="4254427"/>
            <a:ext cx="999731" cy="490426"/>
          </a:xfrm>
          <a:prstGeom prst="blockArc">
            <a:avLst/>
          </a:prstGeom>
          <a:solidFill>
            <a:srgbClr val="FFFFFF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" name="Арка 18"/>
          <p:cNvSpPr/>
          <p:nvPr/>
        </p:nvSpPr>
        <p:spPr bwMode="auto">
          <a:xfrm rot="10800000">
            <a:off x="5508104" y="4308926"/>
            <a:ext cx="966427" cy="425234"/>
          </a:xfrm>
          <a:prstGeom prst="blockArc">
            <a:avLst>
              <a:gd name="adj1" fmla="val 10698454"/>
              <a:gd name="adj2" fmla="val 0"/>
              <a:gd name="adj3" fmla="val 25000"/>
            </a:avLst>
          </a:prstGeom>
          <a:solidFill>
            <a:srgbClr val="FFFFFF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" name="Арка 19"/>
          <p:cNvSpPr/>
          <p:nvPr/>
        </p:nvSpPr>
        <p:spPr bwMode="auto">
          <a:xfrm rot="10800000">
            <a:off x="6812374" y="4265949"/>
            <a:ext cx="1080120" cy="499113"/>
          </a:xfrm>
          <a:prstGeom prst="blockArc">
            <a:avLst/>
          </a:prstGeom>
          <a:solidFill>
            <a:srgbClr val="FFFFFF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63468" y="4254427"/>
            <a:ext cx="41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85639" y="4314974"/>
            <a:ext cx="298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164288" y="4308926"/>
            <a:ext cx="342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733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6915"/>
            <a:ext cx="9169878" cy="5143500"/>
          </a:xfrm>
          <a:prstGeom prst="rect">
            <a:avLst/>
          </a:prstGeom>
          <a:noFill/>
          <a:ln w="9525">
            <a:solidFill>
              <a:srgbClr val="002060"/>
            </a:solidFill>
            <a:miter lim="4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344579" y="3463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ст.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 Закона РФ от 27.12.1991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2124-1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средствах массовой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информации»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590" y="1873403"/>
            <a:ext cx="1718636" cy="181588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об ограничении распространения информационной продукции, знак информационной продукции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96401" y="750099"/>
            <a:ext cx="3603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Выходные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телеканала должны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содержать: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81272" y="1022130"/>
            <a:ext cx="1778560" cy="58477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Регистрирующий орган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872690" y="1800358"/>
            <a:ext cx="2182637" cy="1323439"/>
          </a:xfrm>
          <a:prstGeom prst="rect">
            <a:avLst/>
          </a:prstGeom>
          <a:ln>
            <a:solidFill>
              <a:srgbClr val="0099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Регистрационный номер свидетельства о регистрации СМИ / номер записи о регистрации СМИ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227659" y="915478"/>
            <a:ext cx="1826355" cy="58477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телеканала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" r="5161" b="23969"/>
          <a:stretch/>
        </p:blipFill>
        <p:spPr bwMode="auto">
          <a:xfrm>
            <a:off x="5807245" y="3332335"/>
            <a:ext cx="3344694" cy="180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6038635" y="3530953"/>
            <a:ext cx="299680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Полные: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Название СМИ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Регистрирующий орган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Регистрационный номер свидетельства/ номер реестровой записи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Знак информационной продукции</a:t>
            </a:r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" b="20922"/>
          <a:stretch/>
        </p:blipFill>
        <p:spPr bwMode="auto">
          <a:xfrm>
            <a:off x="2163776" y="3697359"/>
            <a:ext cx="299348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2353777" y="3904757"/>
            <a:ext cx="264311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Сокращенные: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Название СМИ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Знак информационной продукции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26960" y="3408469"/>
            <a:ext cx="896910" cy="61661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122127" y="3444731"/>
            <a:ext cx="1106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реже 4-х раз в сутки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815139" y="3773138"/>
            <a:ext cx="1051405" cy="60054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00497" y="3727354"/>
            <a:ext cx="1085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каждом выходе в эфир</a:t>
            </a:r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10" descr="http://ttkzs.ru/wp-content/uploads/2018/01/%D0%A2%D0%A2%D0%9A-%D1%82%D0%B5%D0%BB%D0%B5%D0%B2%D0%B8%D0%B4%D0%B5%D0%BD%D0%B8%D0%B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62" y="254438"/>
            <a:ext cx="1070819" cy="55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17427" y="1395269"/>
            <a:ext cx="3798713" cy="21463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975502">
            <a:off x="5565719" y="1568914"/>
            <a:ext cx="1857232" cy="30482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585260">
            <a:off x="6042055" y="2740612"/>
            <a:ext cx="1080510" cy="3048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3278727">
            <a:off x="1291390" y="2338140"/>
            <a:ext cx="2254308" cy="280561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2699792" y="748938"/>
            <a:ext cx="3603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Выходные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телеканала должны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содержать:</a:t>
            </a:r>
          </a:p>
        </p:txBody>
      </p:sp>
    </p:spTree>
    <p:extLst>
      <p:ext uri="{BB962C8B-B14F-4D97-AF65-F5344CB8AC3E}">
        <p14:creationId xmlns:p14="http://schemas.microsoft.com/office/powerpoint/2010/main" val="205420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  <a:sym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  <a:sym typeface="Calibri" panose="020F050202020403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11030</TotalTime>
  <Words>3107</Words>
  <Application>Microsoft Office PowerPoint</Application>
  <PresentationFormat>Экран (16:9)</PresentationFormat>
  <Paragraphs>270</Paragraphs>
  <Slides>24</Slides>
  <Notes>1</Notes>
  <HiddenSlides>0</HiddenSlides>
  <MMClips>2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Тема Office</vt:lpstr>
      <vt:lpstr>1_Тема Office</vt:lpstr>
      <vt:lpstr>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Требования к «бегущей строке» в эфире федеральных и региональных телеканалов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Соблюдение требований Федерального закона от 23.02.2013 № 15-ФЗ «Об охране здоровья граждан от воздействия окружающего дыма и последствий потребления табака»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Belov</dc:creator>
  <cp:lastModifiedBy>Анастасия Смелова</cp:lastModifiedBy>
  <cp:revision>1484</cp:revision>
  <cp:lastPrinted>2019-08-15T07:01:58Z</cp:lastPrinted>
  <dcterms:modified xsi:type="dcterms:W3CDTF">2021-01-18T04:48:21Z</dcterms:modified>
</cp:coreProperties>
</file>